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1" r:id="rId2"/>
    <p:sldId id="260" r:id="rId3"/>
    <p:sldId id="261" r:id="rId4"/>
    <p:sldId id="262" r:id="rId5"/>
    <p:sldId id="309" r:id="rId6"/>
    <p:sldId id="275" r:id="rId7"/>
    <p:sldId id="301" r:id="rId8"/>
    <p:sldId id="280" r:id="rId9"/>
    <p:sldId id="279" r:id="rId10"/>
    <p:sldId id="283" r:id="rId11"/>
    <p:sldId id="277" r:id="rId12"/>
    <p:sldId id="285" r:id="rId13"/>
    <p:sldId id="288" r:id="rId14"/>
    <p:sldId id="286" r:id="rId15"/>
    <p:sldId id="292" r:id="rId16"/>
    <p:sldId id="287" r:id="rId17"/>
    <p:sldId id="290" r:id="rId18"/>
    <p:sldId id="308" r:id="rId19"/>
    <p:sldId id="294" r:id="rId20"/>
    <p:sldId id="314" r:id="rId21"/>
    <p:sldId id="313" r:id="rId22"/>
    <p:sldId id="312" r:id="rId23"/>
    <p:sldId id="311" r:id="rId24"/>
    <p:sldId id="270" r:id="rId25"/>
    <p:sldId id="298" r:id="rId26"/>
    <p:sldId id="315" r:id="rId27"/>
    <p:sldId id="297" r:id="rId28"/>
    <p:sldId id="269" r:id="rId29"/>
    <p:sldId id="317" r:id="rId30"/>
    <p:sldId id="295" r:id="rId31"/>
    <p:sldId id="296" r:id="rId32"/>
    <p:sldId id="316" r:id="rId33"/>
    <p:sldId id="318" r:id="rId34"/>
    <p:sldId id="272" r:id="rId35"/>
    <p:sldId id="26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858EE-97F0-4C28-AD4C-A040648A9EB2}" v="5" dt="2024-04-23T19:26:10.098"/>
    <p1510:client id="{1A83DD14-F0C8-4F4F-8623-2DC0D66FF363}" v="32" dt="2024-04-23T18:49:54.446"/>
    <p1510:client id="{B877DFEC-5228-4069-B268-71D9053325A9}" v="165" dt="2024-04-23T18:23:45.660"/>
    <p1510:client id="{E45CFA69-2C03-3546-A720-96FA47898C6B}" v="8" dt="2024-04-23T17:47:02.314"/>
    <p1510:client id="{F72F9F84-7083-4B0D-B5AB-112CFC83FB52}" v="6" dt="2024-04-24T05:56:37.236"/>
    <p1510:client id="{FB7FBD17-5A2E-411F-9156-8D531DF8D01B}" v="5" dt="2024-04-23T15:31:52.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81" d="100"/>
          <a:sy n="81" d="100"/>
        </p:scale>
        <p:origin x="50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accent2">
                <a:lumMod val="60000"/>
                <a:lumOff val="40000"/>
              </a:schemeClr>
            </a:solidFill>
            <a:ln>
              <a:noFill/>
            </a:ln>
            <a:effectLst/>
          </c:spPr>
          <c:invertIfNegative val="0"/>
          <c:cat>
            <c:strRef>
              <c:f>Sheet1!$A$2:$A$5</c:f>
              <c:strCache>
                <c:ptCount val="3"/>
                <c:pt idx="0">
                  <c:v>VGG16</c:v>
                </c:pt>
                <c:pt idx="1">
                  <c:v>AlexNet</c:v>
                </c:pt>
                <c:pt idx="2">
                  <c:v>MobileNet</c:v>
                </c:pt>
              </c:strCache>
            </c:strRef>
          </c:cat>
          <c:val>
            <c:numRef>
              <c:f>Sheet1!$B$2:$B$5</c:f>
              <c:numCache>
                <c:formatCode>General</c:formatCode>
                <c:ptCount val="4"/>
                <c:pt idx="0">
                  <c:v>88.614999999999995</c:v>
                </c:pt>
                <c:pt idx="1">
                  <c:v>89.361000000000004</c:v>
                </c:pt>
                <c:pt idx="2">
                  <c:v>88.683000000000007</c:v>
                </c:pt>
              </c:numCache>
            </c:numRef>
          </c:val>
          <c:extLst>
            <c:ext xmlns:c16="http://schemas.microsoft.com/office/drawing/2014/chart" uri="{C3380CC4-5D6E-409C-BE32-E72D297353CC}">
              <c16:uniqueId val="{00000000-22F3-49B7-812C-D2A50E81932D}"/>
            </c:ext>
          </c:extLst>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3"/>
                <c:pt idx="0">
                  <c:v>VGG16</c:v>
                </c:pt>
                <c:pt idx="1">
                  <c:v>AlexNet</c:v>
                </c:pt>
                <c:pt idx="2">
                  <c:v>MobileNet</c:v>
                </c:pt>
              </c:strCache>
            </c:strRef>
          </c:cat>
          <c:val>
            <c:numRef>
              <c:f>Sheet1!$C$2:$C$5</c:f>
              <c:numCache>
                <c:formatCode>General</c:formatCode>
                <c:ptCount val="4"/>
              </c:numCache>
            </c:numRef>
          </c:val>
          <c:extLst>
            <c:ext xmlns:c16="http://schemas.microsoft.com/office/drawing/2014/chart" uri="{C3380CC4-5D6E-409C-BE32-E72D297353CC}">
              <c16:uniqueId val="{00000001-22F3-49B7-812C-D2A50E81932D}"/>
            </c:ext>
          </c:extLst>
        </c:ser>
        <c:ser>
          <c:idx val="2"/>
          <c:order val="2"/>
          <c:tx>
            <c:strRef>
              <c:f>Sheet1!$D$1</c:f>
              <c:strCache>
                <c:ptCount val="1"/>
                <c:pt idx="0">
                  <c:v>Column1</c:v>
                </c:pt>
              </c:strCache>
            </c:strRef>
          </c:tx>
          <c:spPr>
            <a:solidFill>
              <a:schemeClr val="accent3"/>
            </a:solidFill>
            <a:ln>
              <a:noFill/>
            </a:ln>
            <a:effectLst/>
          </c:spPr>
          <c:invertIfNegative val="0"/>
          <c:cat>
            <c:strRef>
              <c:f>Sheet1!$A$2:$A$5</c:f>
              <c:strCache>
                <c:ptCount val="3"/>
                <c:pt idx="0">
                  <c:v>VGG16</c:v>
                </c:pt>
                <c:pt idx="1">
                  <c:v>AlexNet</c:v>
                </c:pt>
                <c:pt idx="2">
                  <c:v>MobileNet</c:v>
                </c:pt>
              </c:strCache>
            </c:strRef>
          </c:cat>
          <c:val>
            <c:numRef>
              <c:f>Sheet1!$D$2:$D$5</c:f>
              <c:numCache>
                <c:formatCode>General</c:formatCode>
                <c:ptCount val="4"/>
              </c:numCache>
            </c:numRef>
          </c:val>
          <c:extLst>
            <c:ext xmlns:c16="http://schemas.microsoft.com/office/drawing/2014/chart" uri="{C3380CC4-5D6E-409C-BE32-E72D297353CC}">
              <c16:uniqueId val="{00000002-22F3-49B7-812C-D2A50E81932D}"/>
            </c:ext>
          </c:extLst>
        </c:ser>
        <c:dLbls>
          <c:showLegendKey val="0"/>
          <c:showVal val="0"/>
          <c:showCatName val="0"/>
          <c:showSerName val="0"/>
          <c:showPercent val="0"/>
          <c:showBubbleSize val="0"/>
        </c:dLbls>
        <c:gapWidth val="219"/>
        <c:overlap val="100"/>
        <c:axId val="84555151"/>
        <c:axId val="84548431"/>
      </c:barChart>
      <c:catAx>
        <c:axId val="845551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548431"/>
        <c:crosses val="autoZero"/>
        <c:auto val="1"/>
        <c:lblAlgn val="ctr"/>
        <c:lblOffset val="100"/>
        <c:noMultiLvlLbl val="0"/>
      </c:catAx>
      <c:valAx>
        <c:axId val="84548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5551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C71A39-B38E-45FF-A87A-AB7A03236E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28068E-BF19-4804-BB93-BC74DB585456}">
      <dgm:prSet/>
      <dgm:spPr/>
      <dgm:t>
        <a:bodyPr/>
        <a:lstStyle/>
        <a:p>
          <a:pPr>
            <a:lnSpc>
              <a:spcPct val="100000"/>
            </a:lnSpc>
          </a:pPr>
          <a:r>
            <a:rPr lang="en-US" dirty="0"/>
            <a:t>To find the suitable database for psychotic disorder.</a:t>
          </a:r>
        </a:p>
      </dgm:t>
    </dgm:pt>
    <dgm:pt modelId="{31A2CBC4-ED4A-4182-BA50-D21DF9BC02C3}" type="parTrans" cxnId="{FAC5EA9B-4F42-4491-B8BB-C5BDE25033A9}">
      <dgm:prSet/>
      <dgm:spPr/>
      <dgm:t>
        <a:bodyPr/>
        <a:lstStyle/>
        <a:p>
          <a:endParaRPr lang="en-US"/>
        </a:p>
      </dgm:t>
    </dgm:pt>
    <dgm:pt modelId="{BC347875-8E5C-42F7-BC95-D75BB710DF56}" type="sibTrans" cxnId="{FAC5EA9B-4F42-4491-B8BB-C5BDE25033A9}">
      <dgm:prSet/>
      <dgm:spPr/>
      <dgm:t>
        <a:bodyPr/>
        <a:lstStyle/>
        <a:p>
          <a:endParaRPr lang="en-US"/>
        </a:p>
      </dgm:t>
    </dgm:pt>
    <dgm:pt modelId="{633078D2-AAA9-4540-8070-0E514056ADBC}">
      <dgm:prSet/>
      <dgm:spPr/>
      <dgm:t>
        <a:bodyPr/>
        <a:lstStyle/>
        <a:p>
          <a:pPr>
            <a:lnSpc>
              <a:spcPct val="100000"/>
            </a:lnSpc>
          </a:pPr>
          <a:r>
            <a:rPr lang="en-US"/>
            <a:t>The signal processing method for computing features for discrimination.</a:t>
          </a:r>
        </a:p>
      </dgm:t>
    </dgm:pt>
    <dgm:pt modelId="{6473CA54-035A-4EE2-A137-EA71D8D70C31}" type="parTrans" cxnId="{7DCFDDF5-3EC0-40E6-9BB5-BBA42F5EEFC2}">
      <dgm:prSet/>
      <dgm:spPr/>
      <dgm:t>
        <a:bodyPr/>
        <a:lstStyle/>
        <a:p>
          <a:endParaRPr lang="en-US"/>
        </a:p>
      </dgm:t>
    </dgm:pt>
    <dgm:pt modelId="{93CDB8C1-FC48-45E1-BB04-0EE7CE8FCF69}" type="sibTrans" cxnId="{7DCFDDF5-3EC0-40E6-9BB5-BBA42F5EEFC2}">
      <dgm:prSet/>
      <dgm:spPr/>
      <dgm:t>
        <a:bodyPr/>
        <a:lstStyle/>
        <a:p>
          <a:endParaRPr lang="en-US"/>
        </a:p>
      </dgm:t>
    </dgm:pt>
    <dgm:pt modelId="{EAC20FFF-E3B4-4B37-8600-C42C20F9E2DF}">
      <dgm:prSet/>
      <dgm:spPr/>
      <dgm:t>
        <a:bodyPr/>
        <a:lstStyle/>
        <a:p>
          <a:pPr>
            <a:lnSpc>
              <a:spcPct val="100000"/>
            </a:lnSpc>
          </a:pPr>
          <a:r>
            <a:rPr lang="en-US" dirty="0"/>
            <a:t>To find suitable methods for automatic identification of psychotic disorders.</a:t>
          </a:r>
        </a:p>
      </dgm:t>
    </dgm:pt>
    <dgm:pt modelId="{24DF1CB9-4587-42E6-A28A-971D2F714FDE}" type="parTrans" cxnId="{CFFE291B-CB20-42A0-BD7C-E90C9414373F}">
      <dgm:prSet/>
      <dgm:spPr/>
      <dgm:t>
        <a:bodyPr/>
        <a:lstStyle/>
        <a:p>
          <a:endParaRPr lang="en-US"/>
        </a:p>
      </dgm:t>
    </dgm:pt>
    <dgm:pt modelId="{3ED98FE2-5D3B-4E66-93CB-5C9E59878B3C}" type="sibTrans" cxnId="{CFFE291B-CB20-42A0-BD7C-E90C9414373F}">
      <dgm:prSet/>
      <dgm:spPr/>
      <dgm:t>
        <a:bodyPr/>
        <a:lstStyle/>
        <a:p>
          <a:endParaRPr lang="en-US"/>
        </a:p>
      </dgm:t>
    </dgm:pt>
    <dgm:pt modelId="{281F66B5-55C6-480C-A89B-3687A065CE08}" type="pres">
      <dgm:prSet presAssocID="{1EC71A39-B38E-45FF-A87A-AB7A03236E2D}" presName="root" presStyleCnt="0">
        <dgm:presLayoutVars>
          <dgm:dir/>
          <dgm:resizeHandles val="exact"/>
        </dgm:presLayoutVars>
      </dgm:prSet>
      <dgm:spPr/>
    </dgm:pt>
    <dgm:pt modelId="{60374259-01A2-4E46-A629-03D0F3CF50C6}" type="pres">
      <dgm:prSet presAssocID="{C328068E-BF19-4804-BB93-BC74DB585456}" presName="compNode" presStyleCnt="0"/>
      <dgm:spPr/>
    </dgm:pt>
    <dgm:pt modelId="{95010D4D-2C2B-4783-BF31-C65361DDFD8A}" type="pres">
      <dgm:prSet presAssocID="{C328068E-BF19-4804-BB93-BC74DB585456}" presName="bgRect" presStyleLbl="bgShp" presStyleIdx="0" presStyleCnt="3" custLinFactNeighborX="-7971" custLinFactNeighborY="-10045"/>
      <dgm:spPr>
        <a:solidFill>
          <a:schemeClr val="tx2">
            <a:lumMod val="40000"/>
            <a:lumOff val="60000"/>
          </a:schemeClr>
        </a:solidFill>
      </dgm:spPr>
    </dgm:pt>
    <dgm:pt modelId="{5C737851-77AB-4B87-83E1-250727EE97CC}" type="pres">
      <dgm:prSet presAssocID="{C328068E-BF19-4804-BB93-BC74DB5854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C93908D6-1932-4FD4-8F6E-A4D713E753E6}" type="pres">
      <dgm:prSet presAssocID="{C328068E-BF19-4804-BB93-BC74DB585456}" presName="spaceRect" presStyleCnt="0"/>
      <dgm:spPr/>
    </dgm:pt>
    <dgm:pt modelId="{EFDC31A0-A9C6-490A-A46A-5319F080EF52}" type="pres">
      <dgm:prSet presAssocID="{C328068E-BF19-4804-BB93-BC74DB585456}" presName="parTx" presStyleLbl="revTx" presStyleIdx="0" presStyleCnt="3">
        <dgm:presLayoutVars>
          <dgm:chMax val="0"/>
          <dgm:chPref val="0"/>
        </dgm:presLayoutVars>
      </dgm:prSet>
      <dgm:spPr/>
    </dgm:pt>
    <dgm:pt modelId="{E0B2243A-A366-4449-A6A8-72D73DEB5917}" type="pres">
      <dgm:prSet presAssocID="{BC347875-8E5C-42F7-BC95-D75BB710DF56}" presName="sibTrans" presStyleCnt="0"/>
      <dgm:spPr/>
    </dgm:pt>
    <dgm:pt modelId="{F8B643B5-67F4-4D5C-B312-3E2FF667BEBC}" type="pres">
      <dgm:prSet presAssocID="{633078D2-AAA9-4540-8070-0E514056ADBC}" presName="compNode" presStyleCnt="0"/>
      <dgm:spPr/>
    </dgm:pt>
    <dgm:pt modelId="{F8707132-7B5E-4CB5-A16E-C875A219414A}" type="pres">
      <dgm:prSet presAssocID="{633078D2-AAA9-4540-8070-0E514056ADBC}" presName="bgRect" presStyleLbl="bgShp" presStyleIdx="1" presStyleCnt="3"/>
      <dgm:spPr>
        <a:solidFill>
          <a:schemeClr val="tx2">
            <a:lumMod val="40000"/>
            <a:lumOff val="60000"/>
          </a:schemeClr>
        </a:solidFill>
      </dgm:spPr>
    </dgm:pt>
    <dgm:pt modelId="{AAEB29E7-25ED-460E-9C1B-C0CA4915C463}" type="pres">
      <dgm:prSet presAssocID="{633078D2-AAA9-4540-8070-0E514056ADB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ream"/>
        </a:ext>
      </dgm:extLst>
    </dgm:pt>
    <dgm:pt modelId="{061E9B58-3360-46C2-A185-FC0AEB11824F}" type="pres">
      <dgm:prSet presAssocID="{633078D2-AAA9-4540-8070-0E514056ADBC}" presName="spaceRect" presStyleCnt="0"/>
      <dgm:spPr/>
    </dgm:pt>
    <dgm:pt modelId="{EF6F9A4A-A13E-4707-A55F-7174C0EC2B76}" type="pres">
      <dgm:prSet presAssocID="{633078D2-AAA9-4540-8070-0E514056ADBC}" presName="parTx" presStyleLbl="revTx" presStyleIdx="1" presStyleCnt="3">
        <dgm:presLayoutVars>
          <dgm:chMax val="0"/>
          <dgm:chPref val="0"/>
        </dgm:presLayoutVars>
      </dgm:prSet>
      <dgm:spPr/>
    </dgm:pt>
    <dgm:pt modelId="{A373C3F9-1CB0-4E2E-B4F6-2C10AC573A81}" type="pres">
      <dgm:prSet presAssocID="{93CDB8C1-FC48-45E1-BB04-0EE7CE8FCF69}" presName="sibTrans" presStyleCnt="0"/>
      <dgm:spPr/>
    </dgm:pt>
    <dgm:pt modelId="{68F0AA85-2A0C-4EDE-9363-EB76CF6D22CD}" type="pres">
      <dgm:prSet presAssocID="{EAC20FFF-E3B4-4B37-8600-C42C20F9E2DF}" presName="compNode" presStyleCnt="0"/>
      <dgm:spPr/>
    </dgm:pt>
    <dgm:pt modelId="{FB5ECC5A-5C14-4F8D-ABC5-B1AF38F0B2DA}" type="pres">
      <dgm:prSet presAssocID="{EAC20FFF-E3B4-4B37-8600-C42C20F9E2DF}" presName="bgRect" presStyleLbl="bgShp" presStyleIdx="2" presStyleCnt="3"/>
      <dgm:spPr>
        <a:solidFill>
          <a:schemeClr val="tx2">
            <a:lumMod val="40000"/>
            <a:lumOff val="60000"/>
          </a:schemeClr>
        </a:solidFill>
      </dgm:spPr>
    </dgm:pt>
    <dgm:pt modelId="{5EE2EF56-7000-4DAE-8D20-9D1BAB35594A}" type="pres">
      <dgm:prSet presAssocID="{EAC20FFF-E3B4-4B37-8600-C42C20F9E2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5233B16E-6D1C-42D7-B0D5-5BA67FE2C4B6}" type="pres">
      <dgm:prSet presAssocID="{EAC20FFF-E3B4-4B37-8600-C42C20F9E2DF}" presName="spaceRect" presStyleCnt="0"/>
      <dgm:spPr/>
    </dgm:pt>
    <dgm:pt modelId="{8C8C23AB-60C6-44EE-B58F-28DAAD7A1DBE}" type="pres">
      <dgm:prSet presAssocID="{EAC20FFF-E3B4-4B37-8600-C42C20F9E2DF}" presName="parTx" presStyleLbl="revTx" presStyleIdx="2" presStyleCnt="3">
        <dgm:presLayoutVars>
          <dgm:chMax val="0"/>
          <dgm:chPref val="0"/>
        </dgm:presLayoutVars>
      </dgm:prSet>
      <dgm:spPr/>
    </dgm:pt>
  </dgm:ptLst>
  <dgm:cxnLst>
    <dgm:cxn modelId="{CFFE291B-CB20-42A0-BD7C-E90C9414373F}" srcId="{1EC71A39-B38E-45FF-A87A-AB7A03236E2D}" destId="{EAC20FFF-E3B4-4B37-8600-C42C20F9E2DF}" srcOrd="2" destOrd="0" parTransId="{24DF1CB9-4587-42E6-A28A-971D2F714FDE}" sibTransId="{3ED98FE2-5D3B-4E66-93CB-5C9E59878B3C}"/>
    <dgm:cxn modelId="{E20ADF60-AD98-4637-B00D-2BEFFA2C48C7}" type="presOf" srcId="{633078D2-AAA9-4540-8070-0E514056ADBC}" destId="{EF6F9A4A-A13E-4707-A55F-7174C0EC2B76}" srcOrd="0" destOrd="0" presId="urn:microsoft.com/office/officeart/2018/2/layout/IconVerticalSolidList"/>
    <dgm:cxn modelId="{83B3C866-75D0-4DA2-8B52-02E826E7C864}" type="presOf" srcId="{C328068E-BF19-4804-BB93-BC74DB585456}" destId="{EFDC31A0-A9C6-490A-A46A-5319F080EF52}" srcOrd="0" destOrd="0" presId="urn:microsoft.com/office/officeart/2018/2/layout/IconVerticalSolidList"/>
    <dgm:cxn modelId="{C217FE83-467E-497A-A836-303291CE82A0}" type="presOf" srcId="{EAC20FFF-E3B4-4B37-8600-C42C20F9E2DF}" destId="{8C8C23AB-60C6-44EE-B58F-28DAAD7A1DBE}" srcOrd="0" destOrd="0" presId="urn:microsoft.com/office/officeart/2018/2/layout/IconVerticalSolidList"/>
    <dgm:cxn modelId="{E72DD191-D78A-46E9-AF72-80AE739700C6}" type="presOf" srcId="{1EC71A39-B38E-45FF-A87A-AB7A03236E2D}" destId="{281F66B5-55C6-480C-A89B-3687A065CE08}" srcOrd="0" destOrd="0" presId="urn:microsoft.com/office/officeart/2018/2/layout/IconVerticalSolidList"/>
    <dgm:cxn modelId="{FAC5EA9B-4F42-4491-B8BB-C5BDE25033A9}" srcId="{1EC71A39-B38E-45FF-A87A-AB7A03236E2D}" destId="{C328068E-BF19-4804-BB93-BC74DB585456}" srcOrd="0" destOrd="0" parTransId="{31A2CBC4-ED4A-4182-BA50-D21DF9BC02C3}" sibTransId="{BC347875-8E5C-42F7-BC95-D75BB710DF56}"/>
    <dgm:cxn modelId="{7DCFDDF5-3EC0-40E6-9BB5-BBA42F5EEFC2}" srcId="{1EC71A39-B38E-45FF-A87A-AB7A03236E2D}" destId="{633078D2-AAA9-4540-8070-0E514056ADBC}" srcOrd="1" destOrd="0" parTransId="{6473CA54-035A-4EE2-A137-EA71D8D70C31}" sibTransId="{93CDB8C1-FC48-45E1-BB04-0EE7CE8FCF69}"/>
    <dgm:cxn modelId="{0A505819-483F-4FF4-BB6A-36EB72FEF7B0}" type="presParOf" srcId="{281F66B5-55C6-480C-A89B-3687A065CE08}" destId="{60374259-01A2-4E46-A629-03D0F3CF50C6}" srcOrd="0" destOrd="0" presId="urn:microsoft.com/office/officeart/2018/2/layout/IconVerticalSolidList"/>
    <dgm:cxn modelId="{E92F61DF-36AC-474E-B1F7-608103792FEE}" type="presParOf" srcId="{60374259-01A2-4E46-A629-03D0F3CF50C6}" destId="{95010D4D-2C2B-4783-BF31-C65361DDFD8A}" srcOrd="0" destOrd="0" presId="urn:microsoft.com/office/officeart/2018/2/layout/IconVerticalSolidList"/>
    <dgm:cxn modelId="{1FBC0B1D-6F33-4E15-BB94-D84D53818B49}" type="presParOf" srcId="{60374259-01A2-4E46-A629-03D0F3CF50C6}" destId="{5C737851-77AB-4B87-83E1-250727EE97CC}" srcOrd="1" destOrd="0" presId="urn:microsoft.com/office/officeart/2018/2/layout/IconVerticalSolidList"/>
    <dgm:cxn modelId="{87EF41F3-4BFF-469D-B8DB-EBAD330837F8}" type="presParOf" srcId="{60374259-01A2-4E46-A629-03D0F3CF50C6}" destId="{C93908D6-1932-4FD4-8F6E-A4D713E753E6}" srcOrd="2" destOrd="0" presId="urn:microsoft.com/office/officeart/2018/2/layout/IconVerticalSolidList"/>
    <dgm:cxn modelId="{496A240F-D75B-4AEE-9065-E9CAB966F939}" type="presParOf" srcId="{60374259-01A2-4E46-A629-03D0F3CF50C6}" destId="{EFDC31A0-A9C6-490A-A46A-5319F080EF52}" srcOrd="3" destOrd="0" presId="urn:microsoft.com/office/officeart/2018/2/layout/IconVerticalSolidList"/>
    <dgm:cxn modelId="{930D9D7A-86B9-414F-AB96-F48FF992211D}" type="presParOf" srcId="{281F66B5-55C6-480C-A89B-3687A065CE08}" destId="{E0B2243A-A366-4449-A6A8-72D73DEB5917}" srcOrd="1" destOrd="0" presId="urn:microsoft.com/office/officeart/2018/2/layout/IconVerticalSolidList"/>
    <dgm:cxn modelId="{8FA5C32D-9014-46D4-AFBC-F575F6FBB80D}" type="presParOf" srcId="{281F66B5-55C6-480C-A89B-3687A065CE08}" destId="{F8B643B5-67F4-4D5C-B312-3E2FF667BEBC}" srcOrd="2" destOrd="0" presId="urn:microsoft.com/office/officeart/2018/2/layout/IconVerticalSolidList"/>
    <dgm:cxn modelId="{9134CE3B-CA77-4E6D-8ACC-A17F4EAA0C8C}" type="presParOf" srcId="{F8B643B5-67F4-4D5C-B312-3E2FF667BEBC}" destId="{F8707132-7B5E-4CB5-A16E-C875A219414A}" srcOrd="0" destOrd="0" presId="urn:microsoft.com/office/officeart/2018/2/layout/IconVerticalSolidList"/>
    <dgm:cxn modelId="{F75D8D2F-E60B-406F-8408-507366EAD29B}" type="presParOf" srcId="{F8B643B5-67F4-4D5C-B312-3E2FF667BEBC}" destId="{AAEB29E7-25ED-460E-9C1B-C0CA4915C463}" srcOrd="1" destOrd="0" presId="urn:microsoft.com/office/officeart/2018/2/layout/IconVerticalSolidList"/>
    <dgm:cxn modelId="{5F2431E1-2CC7-4372-807F-B3A33E94A154}" type="presParOf" srcId="{F8B643B5-67F4-4D5C-B312-3E2FF667BEBC}" destId="{061E9B58-3360-46C2-A185-FC0AEB11824F}" srcOrd="2" destOrd="0" presId="urn:microsoft.com/office/officeart/2018/2/layout/IconVerticalSolidList"/>
    <dgm:cxn modelId="{0096A3CF-ACC8-46AC-B950-F6A7931E40C3}" type="presParOf" srcId="{F8B643B5-67F4-4D5C-B312-3E2FF667BEBC}" destId="{EF6F9A4A-A13E-4707-A55F-7174C0EC2B76}" srcOrd="3" destOrd="0" presId="urn:microsoft.com/office/officeart/2018/2/layout/IconVerticalSolidList"/>
    <dgm:cxn modelId="{16AF08EA-CC9A-4484-8BF9-20792FAC63BE}" type="presParOf" srcId="{281F66B5-55C6-480C-A89B-3687A065CE08}" destId="{A373C3F9-1CB0-4E2E-B4F6-2C10AC573A81}" srcOrd="3" destOrd="0" presId="urn:microsoft.com/office/officeart/2018/2/layout/IconVerticalSolidList"/>
    <dgm:cxn modelId="{5E4100BF-63F8-4EB3-A009-36815A9865E7}" type="presParOf" srcId="{281F66B5-55C6-480C-A89B-3687A065CE08}" destId="{68F0AA85-2A0C-4EDE-9363-EB76CF6D22CD}" srcOrd="4" destOrd="0" presId="urn:microsoft.com/office/officeart/2018/2/layout/IconVerticalSolidList"/>
    <dgm:cxn modelId="{C2BA9B12-5337-4DDB-ADD7-6E6FD4845684}" type="presParOf" srcId="{68F0AA85-2A0C-4EDE-9363-EB76CF6D22CD}" destId="{FB5ECC5A-5C14-4F8D-ABC5-B1AF38F0B2DA}" srcOrd="0" destOrd="0" presId="urn:microsoft.com/office/officeart/2018/2/layout/IconVerticalSolidList"/>
    <dgm:cxn modelId="{0D02AE6E-0447-4D43-A81B-F2DBF85C5788}" type="presParOf" srcId="{68F0AA85-2A0C-4EDE-9363-EB76CF6D22CD}" destId="{5EE2EF56-7000-4DAE-8D20-9D1BAB35594A}" srcOrd="1" destOrd="0" presId="urn:microsoft.com/office/officeart/2018/2/layout/IconVerticalSolidList"/>
    <dgm:cxn modelId="{C55E92C7-1C10-45E5-BE23-30C0CEE7B0C6}" type="presParOf" srcId="{68F0AA85-2A0C-4EDE-9363-EB76CF6D22CD}" destId="{5233B16E-6D1C-42D7-B0D5-5BA67FE2C4B6}" srcOrd="2" destOrd="0" presId="urn:microsoft.com/office/officeart/2018/2/layout/IconVerticalSolidList"/>
    <dgm:cxn modelId="{C5F1DDC2-6141-4698-B8D7-2E1FACADBA97}" type="presParOf" srcId="{68F0AA85-2A0C-4EDE-9363-EB76CF6D22CD}" destId="{8C8C23AB-60C6-44EE-B58F-28DAAD7A1DB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10D4D-2C2B-4783-BF31-C65361DDFD8A}">
      <dsp:nvSpPr>
        <dsp:cNvPr id="0" name=""/>
        <dsp:cNvSpPr/>
      </dsp:nvSpPr>
      <dsp:spPr>
        <a:xfrm>
          <a:off x="0" y="0"/>
          <a:ext cx="10515600" cy="1242935"/>
        </a:xfrm>
        <a:prstGeom prst="roundRect">
          <a:avLst>
            <a:gd name="adj" fmla="val 10000"/>
          </a:avLst>
        </a:prstGeom>
        <a:solidFill>
          <a:schemeClr val="tx2">
            <a:lumMod val="40000"/>
            <a:lumOff val="60000"/>
          </a:schemeClr>
        </a:solidFill>
        <a:ln>
          <a:noFill/>
        </a:ln>
        <a:effectLst/>
      </dsp:spPr>
      <dsp:style>
        <a:lnRef idx="0">
          <a:scrgbClr r="0" g="0" b="0"/>
        </a:lnRef>
        <a:fillRef idx="1">
          <a:scrgbClr r="0" g="0" b="0"/>
        </a:fillRef>
        <a:effectRef idx="0">
          <a:scrgbClr r="0" g="0" b="0"/>
        </a:effectRef>
        <a:fontRef idx="minor"/>
      </dsp:style>
    </dsp:sp>
    <dsp:sp modelId="{5C737851-77AB-4B87-83E1-250727EE97CC}">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DC31A0-A9C6-490A-A46A-5319F080EF52}">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To find the suitable database for psychotic disorder.</a:t>
          </a:r>
        </a:p>
      </dsp:txBody>
      <dsp:txXfrm>
        <a:off x="1435590" y="531"/>
        <a:ext cx="9080009" cy="1242935"/>
      </dsp:txXfrm>
    </dsp:sp>
    <dsp:sp modelId="{F8707132-7B5E-4CB5-A16E-C875A219414A}">
      <dsp:nvSpPr>
        <dsp:cNvPr id="0" name=""/>
        <dsp:cNvSpPr/>
      </dsp:nvSpPr>
      <dsp:spPr>
        <a:xfrm>
          <a:off x="0" y="1554201"/>
          <a:ext cx="10515600" cy="1242935"/>
        </a:xfrm>
        <a:prstGeom prst="roundRect">
          <a:avLst>
            <a:gd name="adj" fmla="val 10000"/>
          </a:avLst>
        </a:prstGeom>
        <a:solidFill>
          <a:schemeClr val="tx2">
            <a:lumMod val="40000"/>
            <a:lumOff val="60000"/>
          </a:schemeClr>
        </a:solidFill>
        <a:ln>
          <a:noFill/>
        </a:ln>
        <a:effectLst/>
      </dsp:spPr>
      <dsp:style>
        <a:lnRef idx="0">
          <a:scrgbClr r="0" g="0" b="0"/>
        </a:lnRef>
        <a:fillRef idx="1">
          <a:scrgbClr r="0" g="0" b="0"/>
        </a:fillRef>
        <a:effectRef idx="0">
          <a:scrgbClr r="0" g="0" b="0"/>
        </a:effectRef>
        <a:fontRef idx="minor"/>
      </dsp:style>
    </dsp:sp>
    <dsp:sp modelId="{AAEB29E7-25ED-460E-9C1B-C0CA4915C463}">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F9A4A-A13E-4707-A55F-7174C0EC2B76}">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The signal processing method for computing features for discrimination.</a:t>
          </a:r>
        </a:p>
      </dsp:txBody>
      <dsp:txXfrm>
        <a:off x="1435590" y="1554201"/>
        <a:ext cx="9080009" cy="1242935"/>
      </dsp:txXfrm>
    </dsp:sp>
    <dsp:sp modelId="{FB5ECC5A-5C14-4F8D-ABC5-B1AF38F0B2DA}">
      <dsp:nvSpPr>
        <dsp:cNvPr id="0" name=""/>
        <dsp:cNvSpPr/>
      </dsp:nvSpPr>
      <dsp:spPr>
        <a:xfrm>
          <a:off x="0" y="3107870"/>
          <a:ext cx="10515600" cy="1242935"/>
        </a:xfrm>
        <a:prstGeom prst="roundRect">
          <a:avLst>
            <a:gd name="adj" fmla="val 10000"/>
          </a:avLst>
        </a:prstGeom>
        <a:solidFill>
          <a:schemeClr val="tx2">
            <a:lumMod val="40000"/>
            <a:lumOff val="60000"/>
          </a:schemeClr>
        </a:solidFill>
        <a:ln>
          <a:noFill/>
        </a:ln>
        <a:effectLst/>
      </dsp:spPr>
      <dsp:style>
        <a:lnRef idx="0">
          <a:scrgbClr r="0" g="0" b="0"/>
        </a:lnRef>
        <a:fillRef idx="1">
          <a:scrgbClr r="0" g="0" b="0"/>
        </a:fillRef>
        <a:effectRef idx="0">
          <a:scrgbClr r="0" g="0" b="0"/>
        </a:effectRef>
        <a:fontRef idx="minor"/>
      </dsp:style>
    </dsp:sp>
    <dsp:sp modelId="{5EE2EF56-7000-4DAE-8D20-9D1BAB35594A}">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C23AB-60C6-44EE-B58F-28DAAD7A1DB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To find suitable methods for automatic identification of psychotic disorders.</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8E8EA-724E-45ED-B371-7C2132479593}"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075A7E-CF34-4D2C-8DBE-98C3224EFFC0}" type="slidenum">
              <a:rPr lang="en-IN" smtClean="0"/>
              <a:t>‹#›</a:t>
            </a:fld>
            <a:endParaRPr lang="en-IN"/>
          </a:p>
        </p:txBody>
      </p:sp>
    </p:spTree>
    <p:extLst>
      <p:ext uri="{BB962C8B-B14F-4D97-AF65-F5344CB8AC3E}">
        <p14:creationId xmlns:p14="http://schemas.microsoft.com/office/powerpoint/2010/main" val="3947193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2075A7E-CF34-4D2C-8DBE-98C3224EFFC0}" type="slidenum">
              <a:rPr lang="en-IN" smtClean="0"/>
              <a:t>19</a:t>
            </a:fld>
            <a:endParaRPr lang="en-IN"/>
          </a:p>
        </p:txBody>
      </p:sp>
    </p:spTree>
    <p:extLst>
      <p:ext uri="{BB962C8B-B14F-4D97-AF65-F5344CB8AC3E}">
        <p14:creationId xmlns:p14="http://schemas.microsoft.com/office/powerpoint/2010/main" val="728779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0B45-5203-F875-80EB-C3F30C7E39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98E851-2E99-90C8-5A8A-74D5E2CCF5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962BB4-FEF8-34C0-F2B3-4E7D084910D2}"/>
              </a:ext>
            </a:extLst>
          </p:cNvPr>
          <p:cNvSpPr>
            <a:spLocks noGrp="1"/>
          </p:cNvSpPr>
          <p:nvPr>
            <p:ph type="dt" sz="half" idx="10"/>
          </p:nvPr>
        </p:nvSpPr>
        <p:spPr/>
        <p:txBody>
          <a:bodyPr/>
          <a:lstStyle/>
          <a:p>
            <a:fld id="{EB064FE5-CFEA-41B9-A92E-748DC49C83FD}" type="datetimeFigureOut">
              <a:rPr lang="en-IN" smtClean="0"/>
              <a:t>21-05-2024</a:t>
            </a:fld>
            <a:endParaRPr lang="en-IN"/>
          </a:p>
        </p:txBody>
      </p:sp>
      <p:sp>
        <p:nvSpPr>
          <p:cNvPr id="5" name="Footer Placeholder 4">
            <a:extLst>
              <a:ext uri="{FF2B5EF4-FFF2-40B4-BE49-F238E27FC236}">
                <a16:creationId xmlns:a16="http://schemas.microsoft.com/office/drawing/2014/main" id="{F4177554-3DBA-D446-A817-ECC960F7BA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4D990-9ABF-B531-CDC3-71974B9A871A}"/>
              </a:ext>
            </a:extLst>
          </p:cNvPr>
          <p:cNvSpPr>
            <a:spLocks noGrp="1"/>
          </p:cNvSpPr>
          <p:nvPr>
            <p:ph type="sldNum" sz="quarter" idx="12"/>
          </p:nvPr>
        </p:nvSpPr>
        <p:spPr/>
        <p:txBody>
          <a:bodyPr/>
          <a:lstStyle/>
          <a:p>
            <a:fld id="{84EBA22D-3312-42F8-BB4E-C078F314F287}" type="slidenum">
              <a:rPr lang="en-IN" smtClean="0"/>
              <a:t>‹#›</a:t>
            </a:fld>
            <a:endParaRPr lang="en-IN"/>
          </a:p>
        </p:txBody>
      </p:sp>
    </p:spTree>
    <p:extLst>
      <p:ext uri="{BB962C8B-B14F-4D97-AF65-F5344CB8AC3E}">
        <p14:creationId xmlns:p14="http://schemas.microsoft.com/office/powerpoint/2010/main" val="1914222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4137-8B04-C98A-825A-C3AF4349673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D27F2A-A412-4283-166F-25B03C736F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A05027-2C70-7026-7D52-85EB40301C75}"/>
              </a:ext>
            </a:extLst>
          </p:cNvPr>
          <p:cNvSpPr>
            <a:spLocks noGrp="1"/>
          </p:cNvSpPr>
          <p:nvPr>
            <p:ph type="dt" sz="half" idx="10"/>
          </p:nvPr>
        </p:nvSpPr>
        <p:spPr/>
        <p:txBody>
          <a:bodyPr/>
          <a:lstStyle/>
          <a:p>
            <a:fld id="{EB064FE5-CFEA-41B9-A92E-748DC49C83FD}" type="datetimeFigureOut">
              <a:rPr lang="en-IN" smtClean="0"/>
              <a:t>21-05-2024</a:t>
            </a:fld>
            <a:endParaRPr lang="en-IN"/>
          </a:p>
        </p:txBody>
      </p:sp>
      <p:sp>
        <p:nvSpPr>
          <p:cNvPr id="5" name="Footer Placeholder 4">
            <a:extLst>
              <a:ext uri="{FF2B5EF4-FFF2-40B4-BE49-F238E27FC236}">
                <a16:creationId xmlns:a16="http://schemas.microsoft.com/office/drawing/2014/main" id="{470BE1D4-3A01-10E8-3979-0E06906104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D34FB0-2D7F-3787-6F56-B82C2C79C03C}"/>
              </a:ext>
            </a:extLst>
          </p:cNvPr>
          <p:cNvSpPr>
            <a:spLocks noGrp="1"/>
          </p:cNvSpPr>
          <p:nvPr>
            <p:ph type="sldNum" sz="quarter" idx="12"/>
          </p:nvPr>
        </p:nvSpPr>
        <p:spPr/>
        <p:txBody>
          <a:bodyPr/>
          <a:lstStyle/>
          <a:p>
            <a:fld id="{84EBA22D-3312-42F8-BB4E-C078F314F287}" type="slidenum">
              <a:rPr lang="en-IN" smtClean="0"/>
              <a:t>‹#›</a:t>
            </a:fld>
            <a:endParaRPr lang="en-IN"/>
          </a:p>
        </p:txBody>
      </p:sp>
    </p:spTree>
    <p:extLst>
      <p:ext uri="{BB962C8B-B14F-4D97-AF65-F5344CB8AC3E}">
        <p14:creationId xmlns:p14="http://schemas.microsoft.com/office/powerpoint/2010/main" val="3987053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11F99C-BE8B-1F61-7F0A-E4FDA5D94E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875454-6228-55B3-EBDD-95BB9F59A8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AEF838-5BE3-FEB6-EED1-8831DDD9E2FA}"/>
              </a:ext>
            </a:extLst>
          </p:cNvPr>
          <p:cNvSpPr>
            <a:spLocks noGrp="1"/>
          </p:cNvSpPr>
          <p:nvPr>
            <p:ph type="dt" sz="half" idx="10"/>
          </p:nvPr>
        </p:nvSpPr>
        <p:spPr/>
        <p:txBody>
          <a:bodyPr/>
          <a:lstStyle/>
          <a:p>
            <a:fld id="{EB064FE5-CFEA-41B9-A92E-748DC49C83FD}" type="datetimeFigureOut">
              <a:rPr lang="en-IN" smtClean="0"/>
              <a:t>21-05-2024</a:t>
            </a:fld>
            <a:endParaRPr lang="en-IN"/>
          </a:p>
        </p:txBody>
      </p:sp>
      <p:sp>
        <p:nvSpPr>
          <p:cNvPr id="5" name="Footer Placeholder 4">
            <a:extLst>
              <a:ext uri="{FF2B5EF4-FFF2-40B4-BE49-F238E27FC236}">
                <a16:creationId xmlns:a16="http://schemas.microsoft.com/office/drawing/2014/main" id="{4A5BDC8D-5E8D-AA05-3E9A-92BEE2EFC5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E44779-26B8-F7A8-2294-9A11063081D0}"/>
              </a:ext>
            </a:extLst>
          </p:cNvPr>
          <p:cNvSpPr>
            <a:spLocks noGrp="1"/>
          </p:cNvSpPr>
          <p:nvPr>
            <p:ph type="sldNum" sz="quarter" idx="12"/>
          </p:nvPr>
        </p:nvSpPr>
        <p:spPr/>
        <p:txBody>
          <a:bodyPr/>
          <a:lstStyle/>
          <a:p>
            <a:fld id="{84EBA22D-3312-42F8-BB4E-C078F314F287}" type="slidenum">
              <a:rPr lang="en-IN" smtClean="0"/>
              <a:t>‹#›</a:t>
            </a:fld>
            <a:endParaRPr lang="en-IN"/>
          </a:p>
        </p:txBody>
      </p:sp>
    </p:spTree>
    <p:extLst>
      <p:ext uri="{BB962C8B-B14F-4D97-AF65-F5344CB8AC3E}">
        <p14:creationId xmlns:p14="http://schemas.microsoft.com/office/powerpoint/2010/main" val="1668580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1388-A07D-C6DC-CA11-C3E84F8B0C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4B6A25-9DC5-50E7-F5BA-829206D7C7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3E266F-950B-39AD-5E61-531E0A7F01A2}"/>
              </a:ext>
            </a:extLst>
          </p:cNvPr>
          <p:cNvSpPr>
            <a:spLocks noGrp="1"/>
          </p:cNvSpPr>
          <p:nvPr>
            <p:ph type="dt" sz="half" idx="10"/>
          </p:nvPr>
        </p:nvSpPr>
        <p:spPr/>
        <p:txBody>
          <a:bodyPr/>
          <a:lstStyle/>
          <a:p>
            <a:fld id="{EB064FE5-CFEA-41B9-A92E-748DC49C83FD}" type="datetimeFigureOut">
              <a:rPr lang="en-IN" smtClean="0"/>
              <a:t>21-05-2024</a:t>
            </a:fld>
            <a:endParaRPr lang="en-IN"/>
          </a:p>
        </p:txBody>
      </p:sp>
      <p:sp>
        <p:nvSpPr>
          <p:cNvPr id="5" name="Footer Placeholder 4">
            <a:extLst>
              <a:ext uri="{FF2B5EF4-FFF2-40B4-BE49-F238E27FC236}">
                <a16:creationId xmlns:a16="http://schemas.microsoft.com/office/drawing/2014/main" id="{C8053E92-881A-C9D0-1A08-E4BFAE557F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75552C-0217-C784-BF57-4F30154305FE}"/>
              </a:ext>
            </a:extLst>
          </p:cNvPr>
          <p:cNvSpPr>
            <a:spLocks noGrp="1"/>
          </p:cNvSpPr>
          <p:nvPr>
            <p:ph type="sldNum" sz="quarter" idx="12"/>
          </p:nvPr>
        </p:nvSpPr>
        <p:spPr/>
        <p:txBody>
          <a:bodyPr/>
          <a:lstStyle/>
          <a:p>
            <a:fld id="{84EBA22D-3312-42F8-BB4E-C078F314F287}" type="slidenum">
              <a:rPr lang="en-IN" smtClean="0"/>
              <a:t>‹#›</a:t>
            </a:fld>
            <a:endParaRPr lang="en-IN"/>
          </a:p>
        </p:txBody>
      </p:sp>
    </p:spTree>
    <p:extLst>
      <p:ext uri="{BB962C8B-B14F-4D97-AF65-F5344CB8AC3E}">
        <p14:creationId xmlns:p14="http://schemas.microsoft.com/office/powerpoint/2010/main" val="360258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34A6-A7E2-12F6-B842-A70E501BE7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880B76-9E31-5B69-094C-41CBCE7388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CF9D68-4D04-7988-7AE2-84336B6F4FE3}"/>
              </a:ext>
            </a:extLst>
          </p:cNvPr>
          <p:cNvSpPr>
            <a:spLocks noGrp="1"/>
          </p:cNvSpPr>
          <p:nvPr>
            <p:ph type="dt" sz="half" idx="10"/>
          </p:nvPr>
        </p:nvSpPr>
        <p:spPr/>
        <p:txBody>
          <a:bodyPr/>
          <a:lstStyle/>
          <a:p>
            <a:fld id="{EB064FE5-CFEA-41B9-A92E-748DC49C83FD}" type="datetimeFigureOut">
              <a:rPr lang="en-IN" smtClean="0"/>
              <a:t>21-05-2024</a:t>
            </a:fld>
            <a:endParaRPr lang="en-IN"/>
          </a:p>
        </p:txBody>
      </p:sp>
      <p:sp>
        <p:nvSpPr>
          <p:cNvPr id="5" name="Footer Placeholder 4">
            <a:extLst>
              <a:ext uri="{FF2B5EF4-FFF2-40B4-BE49-F238E27FC236}">
                <a16:creationId xmlns:a16="http://schemas.microsoft.com/office/drawing/2014/main" id="{B71BF07B-F557-BDE8-8EFD-265585DDC3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02E629-D5BD-5962-4223-584FDFC79AE3}"/>
              </a:ext>
            </a:extLst>
          </p:cNvPr>
          <p:cNvSpPr>
            <a:spLocks noGrp="1"/>
          </p:cNvSpPr>
          <p:nvPr>
            <p:ph type="sldNum" sz="quarter" idx="12"/>
          </p:nvPr>
        </p:nvSpPr>
        <p:spPr/>
        <p:txBody>
          <a:bodyPr/>
          <a:lstStyle/>
          <a:p>
            <a:fld id="{84EBA22D-3312-42F8-BB4E-C078F314F287}" type="slidenum">
              <a:rPr lang="en-IN" smtClean="0"/>
              <a:t>‹#›</a:t>
            </a:fld>
            <a:endParaRPr lang="en-IN"/>
          </a:p>
        </p:txBody>
      </p:sp>
    </p:spTree>
    <p:extLst>
      <p:ext uri="{BB962C8B-B14F-4D97-AF65-F5344CB8AC3E}">
        <p14:creationId xmlns:p14="http://schemas.microsoft.com/office/powerpoint/2010/main" val="3561091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B508-EE37-BEF6-7EB2-6DC02E8239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D41E8B-FA31-F970-A0F2-C7072C727C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06D360B-6CFF-F163-7685-283FFA8541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99B5685-C612-4576-1991-6324CCAB4AAC}"/>
              </a:ext>
            </a:extLst>
          </p:cNvPr>
          <p:cNvSpPr>
            <a:spLocks noGrp="1"/>
          </p:cNvSpPr>
          <p:nvPr>
            <p:ph type="dt" sz="half" idx="10"/>
          </p:nvPr>
        </p:nvSpPr>
        <p:spPr/>
        <p:txBody>
          <a:bodyPr/>
          <a:lstStyle/>
          <a:p>
            <a:fld id="{EB064FE5-CFEA-41B9-A92E-748DC49C83FD}" type="datetimeFigureOut">
              <a:rPr lang="en-IN" smtClean="0"/>
              <a:t>21-05-2024</a:t>
            </a:fld>
            <a:endParaRPr lang="en-IN"/>
          </a:p>
        </p:txBody>
      </p:sp>
      <p:sp>
        <p:nvSpPr>
          <p:cNvPr id="6" name="Footer Placeholder 5">
            <a:extLst>
              <a:ext uri="{FF2B5EF4-FFF2-40B4-BE49-F238E27FC236}">
                <a16:creationId xmlns:a16="http://schemas.microsoft.com/office/drawing/2014/main" id="{0D4671C7-DE8C-210C-B6F6-ECFB1AFC6F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41F32B-56C1-C5E7-838C-C6385FC24DFB}"/>
              </a:ext>
            </a:extLst>
          </p:cNvPr>
          <p:cNvSpPr>
            <a:spLocks noGrp="1"/>
          </p:cNvSpPr>
          <p:nvPr>
            <p:ph type="sldNum" sz="quarter" idx="12"/>
          </p:nvPr>
        </p:nvSpPr>
        <p:spPr/>
        <p:txBody>
          <a:bodyPr/>
          <a:lstStyle/>
          <a:p>
            <a:fld id="{84EBA22D-3312-42F8-BB4E-C078F314F287}" type="slidenum">
              <a:rPr lang="en-IN" smtClean="0"/>
              <a:t>‹#›</a:t>
            </a:fld>
            <a:endParaRPr lang="en-IN"/>
          </a:p>
        </p:txBody>
      </p:sp>
    </p:spTree>
    <p:extLst>
      <p:ext uri="{BB962C8B-B14F-4D97-AF65-F5344CB8AC3E}">
        <p14:creationId xmlns:p14="http://schemas.microsoft.com/office/powerpoint/2010/main" val="341370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6D80-8003-1448-A4ED-F44836A5C4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755148-2D2B-E445-B099-985AA680D5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B545D4-01F9-D178-E6E8-DFAEADD37A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339D9E-5AA0-9BED-5793-35EE23B7A5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B654E5-9507-A404-C37C-59F222A69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073B81-61EB-67EF-804B-AB6614F8AB6D}"/>
              </a:ext>
            </a:extLst>
          </p:cNvPr>
          <p:cNvSpPr>
            <a:spLocks noGrp="1"/>
          </p:cNvSpPr>
          <p:nvPr>
            <p:ph type="dt" sz="half" idx="10"/>
          </p:nvPr>
        </p:nvSpPr>
        <p:spPr/>
        <p:txBody>
          <a:bodyPr/>
          <a:lstStyle/>
          <a:p>
            <a:fld id="{EB064FE5-CFEA-41B9-A92E-748DC49C83FD}" type="datetimeFigureOut">
              <a:rPr lang="en-IN" smtClean="0"/>
              <a:t>21-05-2024</a:t>
            </a:fld>
            <a:endParaRPr lang="en-IN"/>
          </a:p>
        </p:txBody>
      </p:sp>
      <p:sp>
        <p:nvSpPr>
          <p:cNvPr id="8" name="Footer Placeholder 7">
            <a:extLst>
              <a:ext uri="{FF2B5EF4-FFF2-40B4-BE49-F238E27FC236}">
                <a16:creationId xmlns:a16="http://schemas.microsoft.com/office/drawing/2014/main" id="{894068FF-2749-21B6-9FFD-1917A71037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D654162-CE9F-FF1F-4F14-6DAD671F9CFD}"/>
              </a:ext>
            </a:extLst>
          </p:cNvPr>
          <p:cNvSpPr>
            <a:spLocks noGrp="1"/>
          </p:cNvSpPr>
          <p:nvPr>
            <p:ph type="sldNum" sz="quarter" idx="12"/>
          </p:nvPr>
        </p:nvSpPr>
        <p:spPr/>
        <p:txBody>
          <a:bodyPr/>
          <a:lstStyle/>
          <a:p>
            <a:fld id="{84EBA22D-3312-42F8-BB4E-C078F314F287}" type="slidenum">
              <a:rPr lang="en-IN" smtClean="0"/>
              <a:t>‹#›</a:t>
            </a:fld>
            <a:endParaRPr lang="en-IN"/>
          </a:p>
        </p:txBody>
      </p:sp>
    </p:spTree>
    <p:extLst>
      <p:ext uri="{BB962C8B-B14F-4D97-AF65-F5344CB8AC3E}">
        <p14:creationId xmlns:p14="http://schemas.microsoft.com/office/powerpoint/2010/main" val="378650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F504B-FFBD-D9A2-0F61-CB27F05BDD6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53EB9FF-432F-E025-C8A0-30A3FC2CE805}"/>
              </a:ext>
            </a:extLst>
          </p:cNvPr>
          <p:cNvSpPr>
            <a:spLocks noGrp="1"/>
          </p:cNvSpPr>
          <p:nvPr>
            <p:ph type="dt" sz="half" idx="10"/>
          </p:nvPr>
        </p:nvSpPr>
        <p:spPr/>
        <p:txBody>
          <a:bodyPr/>
          <a:lstStyle/>
          <a:p>
            <a:fld id="{EB064FE5-CFEA-41B9-A92E-748DC49C83FD}" type="datetimeFigureOut">
              <a:rPr lang="en-IN" smtClean="0"/>
              <a:t>21-05-2024</a:t>
            </a:fld>
            <a:endParaRPr lang="en-IN"/>
          </a:p>
        </p:txBody>
      </p:sp>
      <p:sp>
        <p:nvSpPr>
          <p:cNvPr id="4" name="Footer Placeholder 3">
            <a:extLst>
              <a:ext uri="{FF2B5EF4-FFF2-40B4-BE49-F238E27FC236}">
                <a16:creationId xmlns:a16="http://schemas.microsoft.com/office/drawing/2014/main" id="{E960C6DD-1F57-D72E-9374-724E815D88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8A3E2B7-D4F5-E8E8-70B8-40FF1734D4C0}"/>
              </a:ext>
            </a:extLst>
          </p:cNvPr>
          <p:cNvSpPr>
            <a:spLocks noGrp="1"/>
          </p:cNvSpPr>
          <p:nvPr>
            <p:ph type="sldNum" sz="quarter" idx="12"/>
          </p:nvPr>
        </p:nvSpPr>
        <p:spPr/>
        <p:txBody>
          <a:bodyPr/>
          <a:lstStyle/>
          <a:p>
            <a:fld id="{84EBA22D-3312-42F8-BB4E-C078F314F287}" type="slidenum">
              <a:rPr lang="en-IN" smtClean="0"/>
              <a:t>‹#›</a:t>
            </a:fld>
            <a:endParaRPr lang="en-IN"/>
          </a:p>
        </p:txBody>
      </p:sp>
    </p:spTree>
    <p:extLst>
      <p:ext uri="{BB962C8B-B14F-4D97-AF65-F5344CB8AC3E}">
        <p14:creationId xmlns:p14="http://schemas.microsoft.com/office/powerpoint/2010/main" val="3943067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C180D6-8F7F-CD40-A9C6-36630C030B1E}"/>
              </a:ext>
            </a:extLst>
          </p:cNvPr>
          <p:cNvSpPr>
            <a:spLocks noGrp="1"/>
          </p:cNvSpPr>
          <p:nvPr>
            <p:ph type="dt" sz="half" idx="10"/>
          </p:nvPr>
        </p:nvSpPr>
        <p:spPr/>
        <p:txBody>
          <a:bodyPr/>
          <a:lstStyle/>
          <a:p>
            <a:fld id="{EB064FE5-CFEA-41B9-A92E-748DC49C83FD}" type="datetimeFigureOut">
              <a:rPr lang="en-IN" smtClean="0"/>
              <a:t>21-05-2024</a:t>
            </a:fld>
            <a:endParaRPr lang="en-IN"/>
          </a:p>
        </p:txBody>
      </p:sp>
      <p:sp>
        <p:nvSpPr>
          <p:cNvPr id="3" name="Footer Placeholder 2">
            <a:extLst>
              <a:ext uri="{FF2B5EF4-FFF2-40B4-BE49-F238E27FC236}">
                <a16:creationId xmlns:a16="http://schemas.microsoft.com/office/drawing/2014/main" id="{9F8EEC42-BC32-18B9-6C01-9A704EE0C84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86AA62-C5B8-AFE8-5E64-90E655B9A0AA}"/>
              </a:ext>
            </a:extLst>
          </p:cNvPr>
          <p:cNvSpPr>
            <a:spLocks noGrp="1"/>
          </p:cNvSpPr>
          <p:nvPr>
            <p:ph type="sldNum" sz="quarter" idx="12"/>
          </p:nvPr>
        </p:nvSpPr>
        <p:spPr/>
        <p:txBody>
          <a:bodyPr/>
          <a:lstStyle/>
          <a:p>
            <a:fld id="{84EBA22D-3312-42F8-BB4E-C078F314F287}" type="slidenum">
              <a:rPr lang="en-IN" smtClean="0"/>
              <a:t>‹#›</a:t>
            </a:fld>
            <a:endParaRPr lang="en-IN"/>
          </a:p>
        </p:txBody>
      </p:sp>
    </p:spTree>
    <p:extLst>
      <p:ext uri="{BB962C8B-B14F-4D97-AF65-F5344CB8AC3E}">
        <p14:creationId xmlns:p14="http://schemas.microsoft.com/office/powerpoint/2010/main" val="2183234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19F1-28B4-2CBB-F16B-2C8BD62176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1D0BCD-CBB7-2835-1B06-142C42BF5A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9C0C8A-AF45-1997-8409-154BF0C3B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924DE-5E49-4554-3A97-36CA19808266}"/>
              </a:ext>
            </a:extLst>
          </p:cNvPr>
          <p:cNvSpPr>
            <a:spLocks noGrp="1"/>
          </p:cNvSpPr>
          <p:nvPr>
            <p:ph type="dt" sz="half" idx="10"/>
          </p:nvPr>
        </p:nvSpPr>
        <p:spPr/>
        <p:txBody>
          <a:bodyPr/>
          <a:lstStyle/>
          <a:p>
            <a:fld id="{EB064FE5-CFEA-41B9-A92E-748DC49C83FD}" type="datetimeFigureOut">
              <a:rPr lang="en-IN" smtClean="0"/>
              <a:t>21-05-2024</a:t>
            </a:fld>
            <a:endParaRPr lang="en-IN"/>
          </a:p>
        </p:txBody>
      </p:sp>
      <p:sp>
        <p:nvSpPr>
          <p:cNvPr id="6" name="Footer Placeholder 5">
            <a:extLst>
              <a:ext uri="{FF2B5EF4-FFF2-40B4-BE49-F238E27FC236}">
                <a16:creationId xmlns:a16="http://schemas.microsoft.com/office/drawing/2014/main" id="{3A57D999-8077-BC88-EDA0-CA68527297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2DB1DB-3B22-B475-8CCC-9FFE70BEB9E4}"/>
              </a:ext>
            </a:extLst>
          </p:cNvPr>
          <p:cNvSpPr>
            <a:spLocks noGrp="1"/>
          </p:cNvSpPr>
          <p:nvPr>
            <p:ph type="sldNum" sz="quarter" idx="12"/>
          </p:nvPr>
        </p:nvSpPr>
        <p:spPr/>
        <p:txBody>
          <a:bodyPr/>
          <a:lstStyle/>
          <a:p>
            <a:fld id="{84EBA22D-3312-42F8-BB4E-C078F314F287}" type="slidenum">
              <a:rPr lang="en-IN" smtClean="0"/>
              <a:t>‹#›</a:t>
            </a:fld>
            <a:endParaRPr lang="en-IN"/>
          </a:p>
        </p:txBody>
      </p:sp>
    </p:spTree>
    <p:extLst>
      <p:ext uri="{BB962C8B-B14F-4D97-AF65-F5344CB8AC3E}">
        <p14:creationId xmlns:p14="http://schemas.microsoft.com/office/powerpoint/2010/main" val="2923228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EE01-102A-2AF9-6909-5DBD969A77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BC21E8-6360-DAF0-0CAC-F8A3DB726B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02E337-1966-770F-D574-4F044468B2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7AAE5-3F78-FD24-B932-665DF1D16E84}"/>
              </a:ext>
            </a:extLst>
          </p:cNvPr>
          <p:cNvSpPr>
            <a:spLocks noGrp="1"/>
          </p:cNvSpPr>
          <p:nvPr>
            <p:ph type="dt" sz="half" idx="10"/>
          </p:nvPr>
        </p:nvSpPr>
        <p:spPr/>
        <p:txBody>
          <a:bodyPr/>
          <a:lstStyle/>
          <a:p>
            <a:fld id="{EB064FE5-CFEA-41B9-A92E-748DC49C83FD}" type="datetimeFigureOut">
              <a:rPr lang="en-IN" smtClean="0"/>
              <a:t>21-05-2024</a:t>
            </a:fld>
            <a:endParaRPr lang="en-IN"/>
          </a:p>
        </p:txBody>
      </p:sp>
      <p:sp>
        <p:nvSpPr>
          <p:cNvPr id="6" name="Footer Placeholder 5">
            <a:extLst>
              <a:ext uri="{FF2B5EF4-FFF2-40B4-BE49-F238E27FC236}">
                <a16:creationId xmlns:a16="http://schemas.microsoft.com/office/drawing/2014/main" id="{64CA97CC-DF3A-E98F-9091-751CCB4943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605AD1-5BEF-5CAC-8687-410721B762C7}"/>
              </a:ext>
            </a:extLst>
          </p:cNvPr>
          <p:cNvSpPr>
            <a:spLocks noGrp="1"/>
          </p:cNvSpPr>
          <p:nvPr>
            <p:ph type="sldNum" sz="quarter" idx="12"/>
          </p:nvPr>
        </p:nvSpPr>
        <p:spPr/>
        <p:txBody>
          <a:bodyPr/>
          <a:lstStyle/>
          <a:p>
            <a:fld id="{84EBA22D-3312-42F8-BB4E-C078F314F287}" type="slidenum">
              <a:rPr lang="en-IN" smtClean="0"/>
              <a:t>‹#›</a:t>
            </a:fld>
            <a:endParaRPr lang="en-IN"/>
          </a:p>
        </p:txBody>
      </p:sp>
    </p:spTree>
    <p:extLst>
      <p:ext uri="{BB962C8B-B14F-4D97-AF65-F5344CB8AC3E}">
        <p14:creationId xmlns:p14="http://schemas.microsoft.com/office/powerpoint/2010/main" val="3584014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770D63-B08A-B842-9638-7430A3F1A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45E2CE-E1B9-804E-09F1-38F0862AEF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E507AA-4EBA-02BC-1A8A-E0944097FD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064FE5-CFEA-41B9-A92E-748DC49C83FD}" type="datetimeFigureOut">
              <a:rPr lang="en-IN" smtClean="0"/>
              <a:t>21-05-2024</a:t>
            </a:fld>
            <a:endParaRPr lang="en-IN"/>
          </a:p>
        </p:txBody>
      </p:sp>
      <p:sp>
        <p:nvSpPr>
          <p:cNvPr id="5" name="Footer Placeholder 4">
            <a:extLst>
              <a:ext uri="{FF2B5EF4-FFF2-40B4-BE49-F238E27FC236}">
                <a16:creationId xmlns:a16="http://schemas.microsoft.com/office/drawing/2014/main" id="{4976391D-692E-1093-0A95-B5F5ADD6B2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6684D2F-2317-8F52-79F2-82C668D43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EBA22D-3312-42F8-BB4E-C078F314F287}" type="slidenum">
              <a:rPr lang="en-IN" smtClean="0"/>
              <a:t>‹#›</a:t>
            </a:fld>
            <a:endParaRPr lang="en-IN"/>
          </a:p>
        </p:txBody>
      </p:sp>
    </p:spTree>
    <p:extLst>
      <p:ext uri="{BB962C8B-B14F-4D97-AF65-F5344CB8AC3E}">
        <p14:creationId xmlns:p14="http://schemas.microsoft.com/office/powerpoint/2010/main" val="269869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3.https:/doi.org/10.3390/data806009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F544-0DCD-0845-6DC0-594D28D6A397}"/>
              </a:ext>
            </a:extLst>
          </p:cNvPr>
          <p:cNvSpPr>
            <a:spLocks noGrp="1"/>
          </p:cNvSpPr>
          <p:nvPr>
            <p:ph type="title"/>
          </p:nvPr>
        </p:nvSpPr>
        <p:spPr>
          <a:xfrm>
            <a:off x="1112874" y="945332"/>
            <a:ext cx="10501223" cy="4445449"/>
          </a:xfrm>
        </p:spPr>
        <p:txBody>
          <a:bodyPr>
            <a:normAutofit/>
          </a:bodyPr>
          <a:lstStyle/>
          <a:p>
            <a:pPr algn="ctr"/>
            <a:r>
              <a:rPr lang="en-IN" sz="2400" b="1" dirty="0">
                <a:latin typeface="Times New Roman"/>
                <a:cs typeface="Times New Roman"/>
              </a:rPr>
              <a:t>Department of Electronics &amp; Communication Engineering </a:t>
            </a:r>
            <a:endParaRPr lang="en-US" sz="2400" b="1" dirty="0">
              <a:latin typeface="Times New Roman"/>
              <a:cs typeface="Times New Roman"/>
            </a:endParaRPr>
          </a:p>
          <a:p>
            <a:pPr algn="ctr">
              <a:spcBef>
                <a:spcPts val="1000"/>
              </a:spcBef>
            </a:pPr>
            <a:r>
              <a:rPr lang="en-IN" sz="2400" b="1" dirty="0">
                <a:latin typeface="Times New Roman"/>
                <a:cs typeface="Times New Roman"/>
              </a:rPr>
              <a:t>University Institute of Technology RGPV, Bhopal</a:t>
            </a:r>
            <a:br>
              <a:rPr lang="en-IN" sz="2400" b="1" dirty="0">
                <a:latin typeface="Times New Roman"/>
                <a:cs typeface="Times New Roman"/>
              </a:rPr>
            </a:br>
            <a:br>
              <a:rPr lang="en-IN" sz="2400" b="1" dirty="0">
                <a:latin typeface="Times New Roman"/>
                <a:cs typeface="Times New Roman"/>
              </a:rPr>
            </a:br>
            <a:r>
              <a:rPr lang="en-IN" sz="1800" b="1" dirty="0">
                <a:latin typeface="Times New Roman" panose="02020603050405020304" pitchFamily="18" charset="0"/>
                <a:cs typeface="Times New Roman" panose="02020603050405020304" pitchFamily="18" charset="0"/>
              </a:rPr>
              <a:t>SESSION : 2020-2024</a:t>
            </a:r>
            <a:br>
              <a:rPr lang="en-IN" sz="1800" b="1" dirty="0">
                <a:latin typeface="Times New Roman" panose="02020603050405020304" pitchFamily="18" charset="0"/>
                <a:ea typeface="Calibri Light"/>
                <a:cs typeface="Times New Roman" panose="02020603050405020304" pitchFamily="18" charset="0"/>
              </a:rPr>
            </a:br>
            <a:br>
              <a:rPr lang="en-IN" sz="1800" b="1" dirty="0">
                <a:latin typeface="Times New Roman" panose="02020603050405020304" pitchFamily="18" charset="0"/>
                <a:ea typeface="Calibri Light"/>
                <a:cs typeface="Times New Roman" panose="02020603050405020304" pitchFamily="18" charset="0"/>
              </a:rPr>
            </a:br>
            <a:br>
              <a:rPr lang="en-IN" sz="2000" b="1" dirty="0">
                <a:ea typeface="Calibri Light"/>
                <a:cs typeface="Calibri Light"/>
              </a:rPr>
            </a:br>
            <a:r>
              <a:rPr lang="en-IN" sz="3200" b="1" dirty="0">
                <a:latin typeface="Google Sans"/>
                <a:ea typeface="Calibri Light"/>
                <a:cs typeface="Times New Roman"/>
              </a:rPr>
              <a:t>Topic:  IDENTIFICATION OF PSYCHOTIC DISORDER</a:t>
            </a:r>
            <a:br>
              <a:rPr lang="en-IN" sz="3200" b="1" dirty="0">
                <a:latin typeface="Google Sans"/>
                <a:ea typeface="Calibri Light"/>
                <a:cs typeface="Times New Roman"/>
              </a:rPr>
            </a:br>
            <a:r>
              <a:rPr lang="en-IN" sz="3200" b="1" dirty="0">
                <a:latin typeface="Google Sans"/>
                <a:ea typeface="Calibri Light"/>
                <a:cs typeface="Times New Roman"/>
              </a:rPr>
              <a:t>        “SCHIZOPHRENIA” USING EEG SIGNALS </a:t>
            </a:r>
            <a:br>
              <a:rPr lang="en-IN" sz="3200" b="1" dirty="0">
                <a:latin typeface="Times New Roman"/>
                <a:ea typeface="Calibri Light"/>
                <a:cs typeface="Times New Roman"/>
              </a:rPr>
            </a:br>
            <a:br>
              <a:rPr lang="en-US" sz="3200" b="1" dirty="0">
                <a:latin typeface="Times New Roman"/>
                <a:ea typeface="Calibri Light"/>
                <a:cs typeface="Times New Roman"/>
              </a:rPr>
            </a:br>
            <a:r>
              <a:rPr lang="en-IN" sz="2800" dirty="0">
                <a:latin typeface="Times New Roman"/>
                <a:ea typeface="Calibri"/>
                <a:cs typeface="Times New Roman"/>
              </a:rPr>
              <a:t>Major Project  Presentation</a:t>
            </a:r>
            <a:br>
              <a:rPr lang="en-IN" sz="2800" dirty="0">
                <a:latin typeface="Times New Roman"/>
                <a:ea typeface="Calibri"/>
                <a:cs typeface="Times New Roman"/>
              </a:rPr>
            </a:br>
            <a:r>
              <a:rPr lang="en-IN" sz="2400" dirty="0">
                <a:latin typeface="Times New Roman"/>
                <a:ea typeface="Calibri"/>
                <a:cs typeface="Times New Roman"/>
              </a:rPr>
              <a:t>Group No. 18</a:t>
            </a:r>
          </a:p>
          <a:p>
            <a:pPr algn="ctr"/>
            <a:endParaRPr lang="en-IN" sz="2800" dirty="0">
              <a:latin typeface="Times New Roman"/>
              <a:ea typeface="Calibri Light"/>
              <a:cs typeface="Calibri Light"/>
            </a:endParaRPr>
          </a:p>
          <a:p>
            <a:endParaRPr lang="en-US" sz="2800" dirty="0">
              <a:latin typeface="Times New Roman"/>
              <a:ea typeface="Calibri Light"/>
              <a:cs typeface="Calibri Light"/>
            </a:endParaRPr>
          </a:p>
        </p:txBody>
      </p:sp>
      <p:sp>
        <p:nvSpPr>
          <p:cNvPr id="6" name="Content Placeholder 5">
            <a:extLst>
              <a:ext uri="{FF2B5EF4-FFF2-40B4-BE49-F238E27FC236}">
                <a16:creationId xmlns:a16="http://schemas.microsoft.com/office/drawing/2014/main" id="{BAB98101-8A43-710C-0252-4AC3148D15CF}"/>
              </a:ext>
            </a:extLst>
          </p:cNvPr>
          <p:cNvSpPr>
            <a:spLocks noGrp="1"/>
          </p:cNvSpPr>
          <p:nvPr>
            <p:ph sz="half" idx="1"/>
          </p:nvPr>
        </p:nvSpPr>
        <p:spPr>
          <a:xfrm rot="10800000" flipV="1">
            <a:off x="298444" y="4966711"/>
            <a:ext cx="2837727" cy="1114754"/>
          </a:xfrm>
        </p:spPr>
        <p:txBody>
          <a:bodyPr vert="horz" lIns="91440" tIns="45720" rIns="91440" bIns="45720" rtlCol="0" anchor="t">
            <a:noAutofit/>
          </a:bodyPr>
          <a:lstStyle/>
          <a:p>
            <a:pPr marL="0" indent="0">
              <a:buNone/>
            </a:pPr>
            <a:r>
              <a:rPr lang="en-US" sz="1800" b="1" dirty="0">
                <a:latin typeface="Times New Roman"/>
                <a:cs typeface="Calibri"/>
              </a:rPr>
              <a:t>Name of Faculty mentor:</a:t>
            </a:r>
            <a:endParaRPr lang="en-US" sz="1800" dirty="0">
              <a:latin typeface="Calibri" panose="020F0502020204030204"/>
              <a:cs typeface="Calibri"/>
            </a:endParaRPr>
          </a:p>
          <a:p>
            <a:pPr marL="0" indent="0">
              <a:buNone/>
            </a:pPr>
            <a:r>
              <a:rPr lang="en-US" sz="1800" b="1" dirty="0">
                <a:latin typeface="Times New Roman"/>
                <a:cs typeface="Calibri"/>
              </a:rPr>
              <a:t>Dr Vineeta Saxena Nigam</a:t>
            </a:r>
            <a:endParaRPr lang="en-US" sz="1800" dirty="0">
              <a:cs typeface="Calibri"/>
            </a:endParaRPr>
          </a:p>
        </p:txBody>
      </p:sp>
      <p:sp>
        <p:nvSpPr>
          <p:cNvPr id="7" name="Content Placeholder 6">
            <a:extLst>
              <a:ext uri="{FF2B5EF4-FFF2-40B4-BE49-F238E27FC236}">
                <a16:creationId xmlns:a16="http://schemas.microsoft.com/office/drawing/2014/main" id="{AD0A3A07-6B35-5519-D898-9F59F1DE0F0E}"/>
              </a:ext>
            </a:extLst>
          </p:cNvPr>
          <p:cNvSpPr>
            <a:spLocks noGrp="1"/>
          </p:cNvSpPr>
          <p:nvPr>
            <p:ph sz="half" idx="2"/>
          </p:nvPr>
        </p:nvSpPr>
        <p:spPr>
          <a:xfrm>
            <a:off x="8351021" y="4966711"/>
            <a:ext cx="5069542" cy="1699773"/>
          </a:xfrm>
        </p:spPr>
        <p:txBody>
          <a:bodyPr vert="horz" lIns="91440" tIns="45720" rIns="91440" bIns="45720" rtlCol="0" anchor="t">
            <a:noAutofit/>
          </a:bodyPr>
          <a:lstStyle/>
          <a:p>
            <a:pPr marL="0" indent="0">
              <a:buNone/>
            </a:pPr>
            <a:r>
              <a:rPr lang="en-US" sz="2000" b="1" dirty="0">
                <a:latin typeface="Times New Roman"/>
                <a:cs typeface="Times New Roman"/>
              </a:rPr>
              <a:t>STUDENT MEMBERS :</a:t>
            </a:r>
          </a:p>
          <a:p>
            <a:pPr marL="0" indent="0">
              <a:buNone/>
            </a:pPr>
            <a:r>
              <a:rPr lang="en-US" sz="1600" dirty="0">
                <a:latin typeface="Times New Roman"/>
                <a:cs typeface="Times New Roman"/>
              </a:rPr>
              <a:t>0101EC201076 : Kritika Pathak</a:t>
            </a:r>
          </a:p>
          <a:p>
            <a:pPr marL="0" indent="0">
              <a:buNone/>
            </a:pPr>
            <a:r>
              <a:rPr lang="en-US" sz="1600" dirty="0">
                <a:latin typeface="Times New Roman"/>
                <a:cs typeface="Times New Roman"/>
              </a:rPr>
              <a:t>0101EC201090 : Niharika Bhargava</a:t>
            </a:r>
          </a:p>
          <a:p>
            <a:pPr marL="0" indent="0">
              <a:buNone/>
            </a:pPr>
            <a:r>
              <a:rPr lang="en-US" sz="1600" dirty="0">
                <a:latin typeface="Times New Roman"/>
                <a:cs typeface="Times New Roman"/>
              </a:rPr>
              <a:t>0101EC201092 : Nikita Puri</a:t>
            </a:r>
          </a:p>
          <a:p>
            <a:pPr marL="0" indent="0">
              <a:buNone/>
            </a:pPr>
            <a:r>
              <a:rPr lang="en-US" sz="1600" dirty="0">
                <a:latin typeface="Times New Roman"/>
                <a:cs typeface="Times New Roman"/>
              </a:rPr>
              <a:t>0101EC201094 : Nishi Priya</a:t>
            </a:r>
          </a:p>
        </p:txBody>
      </p:sp>
      <p:pic>
        <p:nvPicPr>
          <p:cNvPr id="4" name="Picture 3">
            <a:extLst>
              <a:ext uri="{FF2B5EF4-FFF2-40B4-BE49-F238E27FC236}">
                <a16:creationId xmlns:a16="http://schemas.microsoft.com/office/drawing/2014/main" id="{1E2C0498-560D-5602-99F5-A697B2CA4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01" y="142969"/>
            <a:ext cx="1867946" cy="2015769"/>
          </a:xfrm>
          <a:prstGeom prst="rect">
            <a:avLst/>
          </a:prstGeom>
        </p:spPr>
      </p:pic>
    </p:spTree>
    <p:extLst>
      <p:ext uri="{BB962C8B-B14F-4D97-AF65-F5344CB8AC3E}">
        <p14:creationId xmlns:p14="http://schemas.microsoft.com/office/powerpoint/2010/main" val="1157512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5CAB58A-4B4E-E16A-B053-51197C020339}"/>
              </a:ext>
            </a:extLst>
          </p:cNvPr>
          <p:cNvSpPr/>
          <p:nvPr/>
        </p:nvSpPr>
        <p:spPr>
          <a:xfrm>
            <a:off x="682907" y="164949"/>
            <a:ext cx="2893671" cy="799189"/>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09A6C30-D4C3-2CC1-6477-ED08D6798D80}"/>
              </a:ext>
            </a:extLst>
          </p:cNvPr>
          <p:cNvSpPr txBox="1"/>
          <p:nvPr/>
        </p:nvSpPr>
        <p:spPr>
          <a:xfrm>
            <a:off x="1131216" y="379877"/>
            <a:ext cx="1973617" cy="400110"/>
          </a:xfrm>
          <a:prstGeom prst="rect">
            <a:avLst/>
          </a:prstGeom>
          <a:noFill/>
        </p:spPr>
        <p:txBody>
          <a:bodyPr wrap="none" rtlCol="0">
            <a:spAutoFit/>
          </a:bodyPr>
          <a:lstStyle/>
          <a:p>
            <a:r>
              <a:rPr lang="en-IN" sz="2000" dirty="0">
                <a:latin typeface="Bookman Old Style" panose="02050604050505020204" pitchFamily="18" charset="0"/>
              </a:rPr>
              <a:t>CODE USED :</a:t>
            </a:r>
            <a:endParaRPr lang="en-IN" sz="2000" dirty="0"/>
          </a:p>
        </p:txBody>
      </p:sp>
      <p:pic>
        <p:nvPicPr>
          <p:cNvPr id="9" name="Picture 8">
            <a:extLst>
              <a:ext uri="{FF2B5EF4-FFF2-40B4-BE49-F238E27FC236}">
                <a16:creationId xmlns:a16="http://schemas.microsoft.com/office/drawing/2014/main" id="{0604CC0E-968D-2927-A6F6-E7603E6BDD4F}"/>
              </a:ext>
            </a:extLst>
          </p:cNvPr>
          <p:cNvPicPr>
            <a:picLocks noChangeAspect="1"/>
          </p:cNvPicPr>
          <p:nvPr/>
        </p:nvPicPr>
        <p:blipFill rotWithShape="1">
          <a:blip r:embed="rId2">
            <a:extLst>
              <a:ext uri="{28A0092B-C50C-407E-A947-70E740481C1C}">
                <a14:useLocalDpi xmlns:a14="http://schemas.microsoft.com/office/drawing/2010/main" val="0"/>
              </a:ext>
            </a:extLst>
          </a:blip>
          <a:srcRect l="7268" t="28316" r="14175" b="11202"/>
          <a:stretch/>
        </p:blipFill>
        <p:spPr>
          <a:xfrm>
            <a:off x="682907" y="1355103"/>
            <a:ext cx="11389766" cy="4932575"/>
          </a:xfrm>
          <a:prstGeom prst="rect">
            <a:avLst/>
          </a:prstGeom>
        </p:spPr>
      </p:pic>
    </p:spTree>
    <p:extLst>
      <p:ext uri="{BB962C8B-B14F-4D97-AF65-F5344CB8AC3E}">
        <p14:creationId xmlns:p14="http://schemas.microsoft.com/office/powerpoint/2010/main" val="1319070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A5055-D263-EC00-643B-3E6CD6A44B17}"/>
              </a:ext>
            </a:extLst>
          </p:cNvPr>
          <p:cNvPicPr>
            <a:picLocks noChangeAspect="1"/>
          </p:cNvPicPr>
          <p:nvPr/>
        </p:nvPicPr>
        <p:blipFill rotWithShape="1">
          <a:blip r:embed="rId2">
            <a:extLst>
              <a:ext uri="{28A0092B-C50C-407E-A947-70E740481C1C}">
                <a14:useLocalDpi xmlns:a14="http://schemas.microsoft.com/office/drawing/2010/main" val="0"/>
              </a:ext>
            </a:extLst>
          </a:blip>
          <a:srcRect t="2909"/>
          <a:stretch/>
        </p:blipFill>
        <p:spPr>
          <a:xfrm rot="16200000">
            <a:off x="3249261" y="-1893186"/>
            <a:ext cx="6069657" cy="10476539"/>
          </a:xfrm>
          <a:prstGeom prst="rect">
            <a:avLst/>
          </a:prstGeom>
        </p:spPr>
      </p:pic>
      <p:sp>
        <p:nvSpPr>
          <p:cNvPr id="16" name="Rectangle 15">
            <a:extLst>
              <a:ext uri="{FF2B5EF4-FFF2-40B4-BE49-F238E27FC236}">
                <a16:creationId xmlns:a16="http://schemas.microsoft.com/office/drawing/2014/main" id="{2B5061F7-A1A8-8600-437F-C06266CE1B57}"/>
              </a:ext>
            </a:extLst>
          </p:cNvPr>
          <p:cNvSpPr/>
          <p:nvPr/>
        </p:nvSpPr>
        <p:spPr>
          <a:xfrm>
            <a:off x="4213186" y="3345084"/>
            <a:ext cx="3113590" cy="2729361"/>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a:ln>
                  <a:solidFill>
                    <a:schemeClr val="tx1"/>
                  </a:solidFill>
                </a:ln>
                <a:solidFill>
                  <a:schemeClr val="tx1"/>
                </a:solidFill>
                <a:latin typeface="Google Sans"/>
              </a:rPr>
              <a:t>Stage 3 : Model Training and Evaluation</a:t>
            </a:r>
          </a:p>
          <a:p>
            <a:pPr algn="ctr"/>
            <a:endParaRPr lang="en-IN" sz="2000" b="1">
              <a:ln>
                <a:solidFill>
                  <a:schemeClr val="tx1"/>
                </a:solidFill>
              </a:ln>
              <a:solidFill>
                <a:schemeClr val="tx1"/>
              </a:solidFill>
              <a:latin typeface="Google Sans"/>
            </a:endParaRP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AlexNet</a:t>
            </a: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VGG16</a:t>
            </a: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Mobilenet</a:t>
            </a:r>
          </a:p>
        </p:txBody>
      </p:sp>
      <p:cxnSp>
        <p:nvCxnSpPr>
          <p:cNvPr id="21" name="Straight Arrow Connector 20">
            <a:extLst>
              <a:ext uri="{FF2B5EF4-FFF2-40B4-BE49-F238E27FC236}">
                <a16:creationId xmlns:a16="http://schemas.microsoft.com/office/drawing/2014/main" id="{89863BA1-38A7-05B0-5308-8235AC1F0964}"/>
              </a:ext>
            </a:extLst>
          </p:cNvPr>
          <p:cNvCxnSpPr/>
          <p:nvPr/>
        </p:nvCxnSpPr>
        <p:spPr>
          <a:xfrm flipH="1" flipV="1">
            <a:off x="3633733" y="3831220"/>
            <a:ext cx="579453" cy="4649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6B5FE7DB-E4F9-C7E2-E21C-B13B11BD8925}"/>
              </a:ext>
            </a:extLst>
          </p:cNvPr>
          <p:cNvCxnSpPr>
            <a:cxnSpLocks/>
          </p:cNvCxnSpPr>
          <p:nvPr/>
        </p:nvCxnSpPr>
        <p:spPr>
          <a:xfrm flipH="1">
            <a:off x="3633733" y="5123362"/>
            <a:ext cx="579453" cy="396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9F715381-1F10-5D12-64AC-1C867143EB46}"/>
              </a:ext>
            </a:extLst>
          </p:cNvPr>
          <p:cNvSpPr/>
          <p:nvPr/>
        </p:nvSpPr>
        <p:spPr>
          <a:xfrm>
            <a:off x="1346162" y="652823"/>
            <a:ext cx="9711479" cy="2285825"/>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AD946B8C-B663-D127-3A2B-BB5D0F17BCB6}"/>
              </a:ext>
            </a:extLst>
          </p:cNvPr>
          <p:cNvSpPr/>
          <p:nvPr/>
        </p:nvSpPr>
        <p:spPr>
          <a:xfrm>
            <a:off x="966813" y="3460099"/>
            <a:ext cx="2639505" cy="1168462"/>
          </a:xfrm>
          <a:prstGeom prst="rect">
            <a:avLst/>
          </a:prstGeom>
          <a:solidFill>
            <a:schemeClr val="tx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solidFill>
                  <a:schemeClr val="tx1"/>
                </a:solidFill>
                <a:latin typeface="Bookman Old Style" panose="02050604050505020204" pitchFamily="18" charset="0"/>
              </a:rPr>
              <a:t>P</a:t>
            </a:r>
            <a:r>
              <a:rPr lang="en-IN" sz="1800" b="0" i="0" dirty="0">
                <a:solidFill>
                  <a:schemeClr val="tx1"/>
                </a:solidFill>
                <a:effectLst/>
                <a:latin typeface="Bookman Old Style" panose="02050604050505020204" pitchFamily="18" charset="0"/>
              </a:rPr>
              <a:t>aranoid </a:t>
            </a:r>
            <a:r>
              <a:rPr lang="en-IN" dirty="0">
                <a:solidFill>
                  <a:schemeClr val="tx1"/>
                </a:solidFill>
                <a:latin typeface="Bookman Old Style" panose="02050604050505020204" pitchFamily="18" charset="0"/>
              </a:rPr>
              <a:t>S</a:t>
            </a:r>
            <a:r>
              <a:rPr lang="en-IN" sz="1800" b="0" i="0" dirty="0">
                <a:solidFill>
                  <a:schemeClr val="tx1"/>
                </a:solidFill>
                <a:effectLst/>
                <a:latin typeface="Bookman Old Style" panose="02050604050505020204" pitchFamily="18" charset="0"/>
              </a:rPr>
              <a:t>chizophrenia</a:t>
            </a:r>
          </a:p>
          <a:p>
            <a:pPr algn="ctr"/>
            <a:r>
              <a:rPr lang="en-IN" sz="1800" b="0" i="0" dirty="0">
                <a:solidFill>
                  <a:schemeClr val="tx1"/>
                </a:solidFill>
                <a:effectLst/>
                <a:latin typeface="Bookman Old Style" panose="02050604050505020204" pitchFamily="18" charset="0"/>
              </a:rPr>
              <a:t> {s} Group</a:t>
            </a:r>
            <a:endParaRPr lang="en-IN" dirty="0">
              <a:solidFill>
                <a:schemeClr val="tx1"/>
              </a:solidFill>
              <a:latin typeface="Bookman Old Style" panose="02050604050505020204" pitchFamily="18" charset="0"/>
            </a:endParaRPr>
          </a:p>
        </p:txBody>
      </p:sp>
      <p:sp>
        <p:nvSpPr>
          <p:cNvPr id="3" name="Rectangle 2">
            <a:extLst>
              <a:ext uri="{FF2B5EF4-FFF2-40B4-BE49-F238E27FC236}">
                <a16:creationId xmlns:a16="http://schemas.microsoft.com/office/drawing/2014/main" id="{C4917840-2F8D-5F08-1079-34701405824E}"/>
              </a:ext>
            </a:extLst>
          </p:cNvPr>
          <p:cNvSpPr/>
          <p:nvPr/>
        </p:nvSpPr>
        <p:spPr>
          <a:xfrm>
            <a:off x="1006866" y="4996205"/>
            <a:ext cx="2599452" cy="1078239"/>
          </a:xfrm>
          <a:prstGeom prst="rect">
            <a:avLst/>
          </a:prstGeom>
          <a:solidFill>
            <a:schemeClr val="tx2">
              <a:lumMod val="40000"/>
              <a:lumOff val="60000"/>
            </a:schemeClr>
          </a:solidFill>
          <a:ln>
            <a:solidFill>
              <a:schemeClr val="tx1">
                <a:lumMod val="65000"/>
                <a:lumOff val="3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solidFill>
                  <a:schemeClr val="tx1"/>
                </a:solidFill>
                <a:latin typeface="Bookman Old Style" panose="02050604050505020204" pitchFamily="18" charset="0"/>
              </a:rPr>
              <a:t>H</a:t>
            </a:r>
            <a:r>
              <a:rPr lang="en-IN" sz="1800" b="0" i="0" dirty="0">
                <a:solidFill>
                  <a:schemeClr val="tx1"/>
                </a:solidFill>
                <a:effectLst/>
                <a:latin typeface="Bookman Old Style" panose="02050604050505020204" pitchFamily="18" charset="0"/>
              </a:rPr>
              <a:t>ealthy </a:t>
            </a:r>
          </a:p>
          <a:p>
            <a:pPr algn="ctr"/>
            <a:r>
              <a:rPr lang="en-IN" sz="1800" b="0" i="0" dirty="0">
                <a:solidFill>
                  <a:schemeClr val="tx1"/>
                </a:solidFill>
                <a:effectLst/>
                <a:latin typeface="Bookman Old Style" panose="02050604050505020204" pitchFamily="18" charset="0"/>
              </a:rPr>
              <a:t> {h} Group</a:t>
            </a:r>
            <a:endParaRPr lang="en-IN"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3317200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2368ED7A-08C5-2008-E343-2ADF2A6D4AF6}"/>
              </a:ext>
            </a:extLst>
          </p:cNvPr>
          <p:cNvSpPr>
            <a:spLocks noChangeArrowheads="1"/>
          </p:cNvSpPr>
          <p:nvPr/>
        </p:nvSpPr>
        <p:spPr bwMode="auto">
          <a:xfrm>
            <a:off x="1329266" y="2302346"/>
            <a:ext cx="924560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rgbClr val="0D0D0D"/>
                </a:solidFill>
                <a:effectLst/>
                <a:latin typeface="Söhne"/>
              </a:rPr>
              <a:t>The segmentation process involved dividing the EEG data into smaller segments of fixed size, defined by the variable </a:t>
            </a:r>
            <a:r>
              <a:rPr kumimoji="0" lang="en-US" altLang="en-US" b="1" i="0" u="none" strike="noStrike" cap="none" normalizeH="0" baseline="0" err="1">
                <a:ln>
                  <a:noFill/>
                </a:ln>
                <a:solidFill>
                  <a:srgbClr val="0D0D0D"/>
                </a:solidFill>
                <a:effectLst/>
                <a:latin typeface="Söhne Mono"/>
              </a:rPr>
              <a:t>segment_size</a:t>
            </a:r>
            <a:r>
              <a:rPr kumimoji="0" lang="en-US" altLang="en-US" b="0" i="0" u="none" strike="noStrike" cap="none" normalizeH="0" baseline="0">
                <a:ln>
                  <a:noFill/>
                </a:ln>
                <a:solidFill>
                  <a:srgbClr val="0D0D0D"/>
                </a:solidFill>
                <a:effectLst/>
                <a:latin typeface="Söhne"/>
              </a:rPr>
              <a:t>. </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a:ln>
                <a:noFill/>
              </a:ln>
              <a:solidFill>
                <a:srgbClr val="0D0D0D"/>
              </a:solidFill>
              <a:effectLst/>
              <a:latin typeface="Söhne"/>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rgbClr val="0D0D0D"/>
                </a:solidFill>
                <a:effectLst/>
                <a:latin typeface="Söhne"/>
              </a:rPr>
              <a:t>This was achieved by iterating over each subject, loading their corresponding EEG data, and calculating the number of segments based on the data length and segment size. For each segment, the start and end indices were determined, allowing for the extraction of the segment from the EEG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a:ln>
                <a:noFill/>
              </a:ln>
              <a:solidFill>
                <a:srgbClr val="0D0D0D"/>
              </a:solidFill>
              <a:effectLst/>
              <a:latin typeface="Söhne"/>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rgbClr val="0D0D0D"/>
                </a:solidFill>
                <a:effectLst/>
                <a:latin typeface="Söhne"/>
              </a:rPr>
              <a:t> These segments facilitated the analysis of the EEG signal's frequency content over shorter time intervals, aiding in the detection of temporal changes in brain activity patterns.</a:t>
            </a:r>
            <a:r>
              <a:rPr kumimoji="0" lang="en-US" altLang="en-US" b="0" i="0" u="none" strike="noStrike" cap="none" normalizeH="0" baseline="0">
                <a:ln>
                  <a:noFill/>
                </a:ln>
                <a:solidFill>
                  <a:schemeClr val="tx1"/>
                </a:solidFill>
                <a:effectLst/>
              </a:rPr>
              <a:t> </a:t>
            </a: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9" name="Rectangle: Rounded Corners 8">
            <a:extLst>
              <a:ext uri="{FF2B5EF4-FFF2-40B4-BE49-F238E27FC236}">
                <a16:creationId xmlns:a16="http://schemas.microsoft.com/office/drawing/2014/main" id="{9C6DEA05-972C-C336-C967-535B898C56D5}"/>
              </a:ext>
            </a:extLst>
          </p:cNvPr>
          <p:cNvSpPr/>
          <p:nvPr/>
        </p:nvSpPr>
        <p:spPr>
          <a:xfrm>
            <a:off x="4191000" y="1489987"/>
            <a:ext cx="2904067" cy="617773"/>
          </a:xfrm>
          <a:prstGeom prst="roundRect">
            <a:avLst/>
          </a:prstGeom>
          <a:solidFill>
            <a:schemeClr val="tx2">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SEGMENTATION PROCESS</a:t>
            </a:r>
          </a:p>
        </p:txBody>
      </p:sp>
      <p:sp>
        <p:nvSpPr>
          <p:cNvPr id="2" name="Rectangle: Rounded Corners 1">
            <a:extLst>
              <a:ext uri="{FF2B5EF4-FFF2-40B4-BE49-F238E27FC236}">
                <a16:creationId xmlns:a16="http://schemas.microsoft.com/office/drawing/2014/main" id="{A105691E-F45C-447D-1C87-8BEC0517F340}"/>
              </a:ext>
            </a:extLst>
          </p:cNvPr>
          <p:cNvSpPr/>
          <p:nvPr/>
        </p:nvSpPr>
        <p:spPr>
          <a:xfrm>
            <a:off x="575036" y="321039"/>
            <a:ext cx="3242820" cy="1008669"/>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Bookman Old Style" panose="02050604050505020204" pitchFamily="18" charset="0"/>
            </a:endParaRPr>
          </a:p>
          <a:p>
            <a:pPr algn="ctr"/>
            <a:endParaRPr lang="en-IN" dirty="0"/>
          </a:p>
        </p:txBody>
      </p:sp>
      <p:sp>
        <p:nvSpPr>
          <p:cNvPr id="3" name="TextBox 2">
            <a:extLst>
              <a:ext uri="{FF2B5EF4-FFF2-40B4-BE49-F238E27FC236}">
                <a16:creationId xmlns:a16="http://schemas.microsoft.com/office/drawing/2014/main" id="{841FD054-2E3A-5E20-5238-8E260ABA42D8}"/>
              </a:ext>
            </a:extLst>
          </p:cNvPr>
          <p:cNvSpPr txBox="1"/>
          <p:nvPr/>
        </p:nvSpPr>
        <p:spPr>
          <a:xfrm>
            <a:off x="1252918" y="529489"/>
            <a:ext cx="1887055" cy="800219"/>
          </a:xfrm>
          <a:prstGeom prst="rect">
            <a:avLst/>
          </a:prstGeom>
          <a:noFill/>
        </p:spPr>
        <p:txBody>
          <a:bodyPr wrap="none" rtlCol="0">
            <a:spAutoFit/>
          </a:bodyPr>
          <a:lstStyle/>
          <a:p>
            <a:r>
              <a:rPr lang="en-IN" sz="2800" dirty="0">
                <a:latin typeface="Bookman Old Style" panose="02050604050505020204" pitchFamily="18" charset="0"/>
              </a:rPr>
              <a:t>STAGE 2:</a:t>
            </a:r>
          </a:p>
          <a:p>
            <a:endParaRPr lang="en-IN" dirty="0"/>
          </a:p>
        </p:txBody>
      </p:sp>
    </p:spTree>
    <p:extLst>
      <p:ext uri="{BB962C8B-B14F-4D97-AF65-F5344CB8AC3E}">
        <p14:creationId xmlns:p14="http://schemas.microsoft.com/office/powerpoint/2010/main" val="1657610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BC9EB-6179-8A22-9FB6-6DB355DB3404}"/>
              </a:ext>
            </a:extLst>
          </p:cNvPr>
          <p:cNvPicPr>
            <a:picLocks noChangeAspect="1"/>
          </p:cNvPicPr>
          <p:nvPr/>
        </p:nvPicPr>
        <p:blipFill rotWithShape="1">
          <a:blip r:embed="rId2">
            <a:extLst>
              <a:ext uri="{28A0092B-C50C-407E-A947-70E740481C1C}">
                <a14:useLocalDpi xmlns:a14="http://schemas.microsoft.com/office/drawing/2010/main" val="0"/>
              </a:ext>
            </a:extLst>
          </a:blip>
          <a:srcRect l="1709" t="24979" r="51393" b="15949"/>
          <a:stretch/>
        </p:blipFill>
        <p:spPr>
          <a:xfrm>
            <a:off x="717632" y="42116"/>
            <a:ext cx="10567686" cy="6773768"/>
          </a:xfrm>
          <a:prstGeom prst="rect">
            <a:avLst/>
          </a:prstGeom>
        </p:spPr>
      </p:pic>
    </p:spTree>
    <p:extLst>
      <p:ext uri="{BB962C8B-B14F-4D97-AF65-F5344CB8AC3E}">
        <p14:creationId xmlns:p14="http://schemas.microsoft.com/office/powerpoint/2010/main" val="665319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D0A52-25C8-1B79-6433-F3035B4F98AE}"/>
              </a:ext>
            </a:extLst>
          </p:cNvPr>
          <p:cNvSpPr>
            <a:spLocks noGrp="1"/>
          </p:cNvSpPr>
          <p:nvPr>
            <p:ph idx="1"/>
          </p:nvPr>
        </p:nvSpPr>
        <p:spPr>
          <a:xfrm>
            <a:off x="926144" y="2134512"/>
            <a:ext cx="10206912" cy="4351338"/>
          </a:xfrm>
        </p:spPr>
        <p:txBody>
          <a:bodyPr>
            <a:normAutofit/>
          </a:bodyPr>
          <a:lstStyle/>
          <a:p>
            <a:pPr>
              <a:buFont typeface="Wingdings" panose="05000000000000000000" pitchFamily="2" charset="2"/>
              <a:buChar char="Ø"/>
            </a:pPr>
            <a:r>
              <a:rPr lang="en-US" sz="2000" b="0" i="0" dirty="0">
                <a:effectLst/>
                <a:highlight>
                  <a:srgbClr val="FFFFFF"/>
                </a:highlight>
                <a:latin typeface="Google Sans"/>
              </a:rPr>
              <a:t>The </a:t>
            </a:r>
            <a:r>
              <a:rPr lang="en-US" sz="2000" b="1" u="sng" dirty="0">
                <a:highlight>
                  <a:srgbClr val="FFFFFF"/>
                </a:highlight>
                <a:latin typeface="Google Sans"/>
              </a:rPr>
              <a:t>S</a:t>
            </a:r>
            <a:r>
              <a:rPr lang="en-US" sz="2000" b="1" i="0" u="sng" dirty="0">
                <a:effectLst/>
                <a:highlight>
                  <a:srgbClr val="FFFFFF"/>
                </a:highlight>
                <a:latin typeface="Google Sans"/>
              </a:rPr>
              <a:t>hort-Time Fourier Transform</a:t>
            </a:r>
            <a:r>
              <a:rPr lang="en-US" sz="2000" b="0" i="0" u="sng" dirty="0">
                <a:effectLst/>
                <a:highlight>
                  <a:srgbClr val="FFFFFF"/>
                </a:highlight>
                <a:latin typeface="Google Sans"/>
              </a:rPr>
              <a:t> (</a:t>
            </a:r>
            <a:r>
              <a:rPr lang="en-US" sz="2000" b="1" i="0" u="sng" dirty="0">
                <a:effectLst/>
                <a:highlight>
                  <a:srgbClr val="FFFFFF"/>
                </a:highlight>
                <a:latin typeface="Google Sans"/>
              </a:rPr>
              <a:t>STFT</a:t>
            </a:r>
            <a:r>
              <a:rPr lang="en-US" sz="2000" b="0" i="0" u="sng" dirty="0">
                <a:effectLst/>
                <a:highlight>
                  <a:srgbClr val="FFFFFF"/>
                </a:highlight>
                <a:latin typeface="Google Sans"/>
              </a:rPr>
              <a:t>)</a:t>
            </a:r>
            <a:r>
              <a:rPr lang="en-US" sz="2000" b="0" i="0" dirty="0">
                <a:effectLst/>
                <a:highlight>
                  <a:srgbClr val="FFFFFF"/>
                </a:highlight>
                <a:latin typeface="Google Sans"/>
              </a:rPr>
              <a:t>, is used to determine the sinusoidal frequency and phase content of local sections of a signal as it changes over time and by converting the STFT magnitude to decibels (dB), we have enhanced its interpretability.</a:t>
            </a:r>
          </a:p>
          <a:p>
            <a:pPr>
              <a:buFont typeface="Wingdings" panose="05000000000000000000" pitchFamily="2" charset="2"/>
              <a:buChar char="Ø"/>
            </a:pPr>
            <a:endParaRPr lang="en-US" sz="2000" b="0" i="0" dirty="0">
              <a:effectLst/>
              <a:highlight>
                <a:srgbClr val="FFFFFF"/>
              </a:highlight>
              <a:latin typeface="Google Sans"/>
            </a:endParaRPr>
          </a:p>
          <a:p>
            <a:pPr algn="l">
              <a:buFont typeface="Wingdings" panose="05000000000000000000" pitchFamily="2" charset="2"/>
              <a:buChar char="Ø"/>
            </a:pPr>
            <a:r>
              <a:rPr lang="en-US" sz="2000" b="0" i="0" dirty="0">
                <a:effectLst/>
                <a:highlight>
                  <a:srgbClr val="FFFFFF"/>
                </a:highlight>
                <a:latin typeface="Google Sans"/>
              </a:rPr>
              <a:t>Subsequently, the magnitude of the </a:t>
            </a:r>
            <a:r>
              <a:rPr lang="en-US" sz="2000" b="1" i="0" u="sng" dirty="0">
                <a:effectLst/>
                <a:highlight>
                  <a:srgbClr val="FFFFFF"/>
                </a:highlight>
                <a:latin typeface="Google Sans"/>
              </a:rPr>
              <a:t>STFT was visualized as images</a:t>
            </a:r>
            <a:r>
              <a:rPr lang="en-US" sz="2000" b="0" i="0" dirty="0">
                <a:effectLst/>
                <a:highlight>
                  <a:srgbClr val="FFFFFF"/>
                </a:highlight>
                <a:latin typeface="Google Sans"/>
              </a:rPr>
              <a:t>, with time depicted along the horizontal axis, normalized frequency along the vertical axis, and magnitude represented by color intensity. These visual representations provided valuable insights into the dynamic frequency characteristics of brain activity across segmented EEG data, facilitating the identification and analysis of temporal changes in neural processes.</a:t>
            </a:r>
          </a:p>
          <a:p>
            <a:pPr>
              <a:buFont typeface="Wingdings" panose="05000000000000000000" pitchFamily="2" charset="2"/>
              <a:buChar char="Ø"/>
            </a:pPr>
            <a:endParaRPr lang="en-IN" sz="1800" dirty="0">
              <a:latin typeface="Google Sans"/>
            </a:endParaRPr>
          </a:p>
        </p:txBody>
      </p:sp>
      <p:sp>
        <p:nvSpPr>
          <p:cNvPr id="5" name="Rectangle: Rounded Corners 4">
            <a:extLst>
              <a:ext uri="{FF2B5EF4-FFF2-40B4-BE49-F238E27FC236}">
                <a16:creationId xmlns:a16="http://schemas.microsoft.com/office/drawing/2014/main" id="{C0775670-6D49-061D-70BD-42D45F2FDAA6}"/>
              </a:ext>
            </a:extLst>
          </p:cNvPr>
          <p:cNvSpPr/>
          <p:nvPr/>
        </p:nvSpPr>
        <p:spPr>
          <a:xfrm>
            <a:off x="3260202" y="372150"/>
            <a:ext cx="5671595" cy="1097875"/>
          </a:xfrm>
          <a:prstGeom prst="roundRect">
            <a:avLst/>
          </a:prstGeom>
          <a:solidFill>
            <a:schemeClr val="tx2">
              <a:lumMod val="40000"/>
              <a:lumOff val="6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2800" dirty="0">
                <a:solidFill>
                  <a:schemeClr val="tx1"/>
                </a:solidFill>
                <a:latin typeface="Bookman Old Style" panose="02050604050505020204" pitchFamily="18" charset="0"/>
              </a:rPr>
              <a:t>Time Frequency Representation</a:t>
            </a:r>
          </a:p>
        </p:txBody>
      </p:sp>
    </p:spTree>
    <p:extLst>
      <p:ext uri="{BB962C8B-B14F-4D97-AF65-F5344CB8AC3E}">
        <p14:creationId xmlns:p14="http://schemas.microsoft.com/office/powerpoint/2010/main" val="71129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F3F04B3-411F-A29F-DC6B-EBFBCD45CA29}"/>
              </a:ext>
            </a:extLst>
          </p:cNvPr>
          <p:cNvSpPr/>
          <p:nvPr/>
        </p:nvSpPr>
        <p:spPr>
          <a:xfrm>
            <a:off x="2650603" y="113830"/>
            <a:ext cx="6585995" cy="879139"/>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76746F8C-2E25-47AF-DA11-D295DE59AE83}"/>
              </a:ext>
            </a:extLst>
          </p:cNvPr>
          <p:cNvSpPr txBox="1"/>
          <p:nvPr/>
        </p:nvSpPr>
        <p:spPr>
          <a:xfrm>
            <a:off x="3062843" y="352294"/>
            <a:ext cx="5761514" cy="677108"/>
          </a:xfrm>
          <a:prstGeom prst="rect">
            <a:avLst/>
          </a:prstGeom>
          <a:noFill/>
        </p:spPr>
        <p:txBody>
          <a:bodyPr wrap="none" rtlCol="0">
            <a:spAutoFit/>
          </a:bodyPr>
          <a:lstStyle/>
          <a:p>
            <a:r>
              <a:rPr lang="en-IN" sz="2000" dirty="0">
                <a:latin typeface="Bookman Old Style" panose="02050604050505020204" pitchFamily="18" charset="0"/>
              </a:rPr>
              <a:t>2-D IMAGES FOR PROCESSING PURPOSES</a:t>
            </a:r>
          </a:p>
          <a:p>
            <a:endParaRPr lang="en-IN" dirty="0"/>
          </a:p>
        </p:txBody>
      </p:sp>
      <p:sp>
        <p:nvSpPr>
          <p:cNvPr id="6" name="Rectangle: Rounded Corners 5">
            <a:extLst>
              <a:ext uri="{FF2B5EF4-FFF2-40B4-BE49-F238E27FC236}">
                <a16:creationId xmlns:a16="http://schemas.microsoft.com/office/drawing/2014/main" id="{F561AF2A-F600-348C-24BC-F0912C05FD8C}"/>
              </a:ext>
            </a:extLst>
          </p:cNvPr>
          <p:cNvSpPr/>
          <p:nvPr/>
        </p:nvSpPr>
        <p:spPr>
          <a:xfrm>
            <a:off x="7599053" y="1161757"/>
            <a:ext cx="3148553" cy="518475"/>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p:txBody>
      </p:sp>
      <p:sp>
        <p:nvSpPr>
          <p:cNvPr id="8" name="TextBox 7">
            <a:extLst>
              <a:ext uri="{FF2B5EF4-FFF2-40B4-BE49-F238E27FC236}">
                <a16:creationId xmlns:a16="http://schemas.microsoft.com/office/drawing/2014/main" id="{1C0CB354-D45C-9AEB-F4DE-13C88B8D0E25}"/>
              </a:ext>
            </a:extLst>
          </p:cNvPr>
          <p:cNvSpPr txBox="1"/>
          <p:nvPr/>
        </p:nvSpPr>
        <p:spPr>
          <a:xfrm>
            <a:off x="8538330" y="1240240"/>
            <a:ext cx="1396536" cy="646331"/>
          </a:xfrm>
          <a:prstGeom prst="rect">
            <a:avLst/>
          </a:prstGeom>
          <a:noFill/>
        </p:spPr>
        <p:txBody>
          <a:bodyPr wrap="none" rtlCol="0">
            <a:spAutoFit/>
          </a:bodyPr>
          <a:lstStyle/>
          <a:p>
            <a:r>
              <a:rPr lang="en-IN" sz="1800" dirty="0">
                <a:latin typeface="Bookman Old Style" panose="02050604050505020204" pitchFamily="18" charset="0"/>
              </a:rPr>
              <a:t>{h} GROUP</a:t>
            </a:r>
          </a:p>
          <a:p>
            <a:endParaRPr lang="en-IN" dirty="0"/>
          </a:p>
        </p:txBody>
      </p:sp>
      <p:sp>
        <p:nvSpPr>
          <p:cNvPr id="10" name="Rectangle: Rounded Corners 9">
            <a:extLst>
              <a:ext uri="{FF2B5EF4-FFF2-40B4-BE49-F238E27FC236}">
                <a16:creationId xmlns:a16="http://schemas.microsoft.com/office/drawing/2014/main" id="{6D923B6B-DC90-B6E6-90E0-DF324FF857F2}"/>
              </a:ext>
            </a:extLst>
          </p:cNvPr>
          <p:cNvSpPr/>
          <p:nvPr/>
        </p:nvSpPr>
        <p:spPr>
          <a:xfrm>
            <a:off x="1430542" y="1140662"/>
            <a:ext cx="3148553" cy="518475"/>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p:txBody>
      </p:sp>
      <p:sp>
        <p:nvSpPr>
          <p:cNvPr id="16" name="TextBox 15">
            <a:extLst>
              <a:ext uri="{FF2B5EF4-FFF2-40B4-BE49-F238E27FC236}">
                <a16:creationId xmlns:a16="http://schemas.microsoft.com/office/drawing/2014/main" id="{629CA179-DE3F-89F8-3552-2C3CF702E5FF}"/>
              </a:ext>
            </a:extLst>
          </p:cNvPr>
          <p:cNvSpPr txBox="1"/>
          <p:nvPr/>
        </p:nvSpPr>
        <p:spPr>
          <a:xfrm>
            <a:off x="2232023" y="1231433"/>
            <a:ext cx="1364476" cy="646331"/>
          </a:xfrm>
          <a:prstGeom prst="rect">
            <a:avLst/>
          </a:prstGeom>
          <a:noFill/>
        </p:spPr>
        <p:txBody>
          <a:bodyPr wrap="none" rtlCol="0">
            <a:spAutoFit/>
          </a:bodyPr>
          <a:lstStyle/>
          <a:p>
            <a:r>
              <a:rPr lang="en-IN" sz="1800" dirty="0">
                <a:latin typeface="Bookman Old Style" panose="02050604050505020204" pitchFamily="18" charset="0"/>
              </a:rPr>
              <a:t>{s} GROUP</a:t>
            </a:r>
          </a:p>
          <a:p>
            <a:endParaRPr lang="en-IN" dirty="0"/>
          </a:p>
        </p:txBody>
      </p:sp>
      <p:pic>
        <p:nvPicPr>
          <p:cNvPr id="5" name="Picture 4">
            <a:extLst>
              <a:ext uri="{FF2B5EF4-FFF2-40B4-BE49-F238E27FC236}">
                <a16:creationId xmlns:a16="http://schemas.microsoft.com/office/drawing/2014/main" id="{B8BF5DC6-3E69-798C-7A10-DAA4D3D44DD8}"/>
              </a:ext>
            </a:extLst>
          </p:cNvPr>
          <p:cNvPicPr>
            <a:picLocks noChangeAspect="1"/>
          </p:cNvPicPr>
          <p:nvPr/>
        </p:nvPicPr>
        <p:blipFill rotWithShape="1">
          <a:blip r:embed="rId2">
            <a:extLst>
              <a:ext uri="{28A0092B-C50C-407E-A947-70E740481C1C}">
                <a14:useLocalDpi xmlns:a14="http://schemas.microsoft.com/office/drawing/2010/main" val="0"/>
              </a:ext>
            </a:extLst>
          </a:blip>
          <a:srcRect l="3137" r="8582"/>
          <a:stretch/>
        </p:blipFill>
        <p:spPr>
          <a:xfrm>
            <a:off x="7874926" y="1812586"/>
            <a:ext cx="2796816" cy="2375159"/>
          </a:xfrm>
          <a:prstGeom prst="rect">
            <a:avLst/>
          </a:prstGeom>
        </p:spPr>
      </p:pic>
      <p:pic>
        <p:nvPicPr>
          <p:cNvPr id="12" name="Picture 11">
            <a:extLst>
              <a:ext uri="{FF2B5EF4-FFF2-40B4-BE49-F238E27FC236}">
                <a16:creationId xmlns:a16="http://schemas.microsoft.com/office/drawing/2014/main" id="{4F492874-29C1-3536-250E-A3CD7D3AEB20}"/>
              </a:ext>
            </a:extLst>
          </p:cNvPr>
          <p:cNvPicPr>
            <a:picLocks noChangeAspect="1"/>
          </p:cNvPicPr>
          <p:nvPr/>
        </p:nvPicPr>
        <p:blipFill rotWithShape="1">
          <a:blip r:embed="rId3">
            <a:extLst>
              <a:ext uri="{28A0092B-C50C-407E-A947-70E740481C1C}">
                <a14:useLocalDpi xmlns:a14="http://schemas.microsoft.com/office/drawing/2010/main" val="0"/>
              </a:ext>
            </a:extLst>
          </a:blip>
          <a:srcRect l="3137" r="9080"/>
          <a:stretch/>
        </p:blipFill>
        <p:spPr>
          <a:xfrm>
            <a:off x="7874926" y="4257705"/>
            <a:ext cx="2846230" cy="2430819"/>
          </a:xfrm>
          <a:prstGeom prst="rect">
            <a:avLst/>
          </a:prstGeom>
        </p:spPr>
      </p:pic>
      <p:pic>
        <p:nvPicPr>
          <p:cNvPr id="18" name="Picture 17">
            <a:extLst>
              <a:ext uri="{FF2B5EF4-FFF2-40B4-BE49-F238E27FC236}">
                <a16:creationId xmlns:a16="http://schemas.microsoft.com/office/drawing/2014/main" id="{05731618-3561-A6FD-FB12-DF884D8466B1}"/>
              </a:ext>
            </a:extLst>
          </p:cNvPr>
          <p:cNvPicPr>
            <a:picLocks noChangeAspect="1"/>
          </p:cNvPicPr>
          <p:nvPr/>
        </p:nvPicPr>
        <p:blipFill rotWithShape="1">
          <a:blip r:embed="rId4">
            <a:extLst>
              <a:ext uri="{28A0092B-C50C-407E-A947-70E740481C1C}">
                <a14:useLocalDpi xmlns:a14="http://schemas.microsoft.com/office/drawing/2010/main" val="0"/>
              </a:ext>
            </a:extLst>
          </a:blip>
          <a:srcRect l="3137" r="8582"/>
          <a:stretch/>
        </p:blipFill>
        <p:spPr>
          <a:xfrm>
            <a:off x="1569673" y="1750191"/>
            <a:ext cx="2870289" cy="2437555"/>
          </a:xfrm>
          <a:prstGeom prst="rect">
            <a:avLst/>
          </a:prstGeom>
        </p:spPr>
      </p:pic>
      <p:pic>
        <p:nvPicPr>
          <p:cNvPr id="21" name="Picture 20">
            <a:extLst>
              <a:ext uri="{FF2B5EF4-FFF2-40B4-BE49-F238E27FC236}">
                <a16:creationId xmlns:a16="http://schemas.microsoft.com/office/drawing/2014/main" id="{DFB6E88E-DA9F-8332-465C-D1D9441153A3}"/>
              </a:ext>
            </a:extLst>
          </p:cNvPr>
          <p:cNvPicPr>
            <a:picLocks noChangeAspect="1"/>
          </p:cNvPicPr>
          <p:nvPr/>
        </p:nvPicPr>
        <p:blipFill rotWithShape="1">
          <a:blip r:embed="rId5">
            <a:extLst>
              <a:ext uri="{28A0092B-C50C-407E-A947-70E740481C1C}">
                <a14:useLocalDpi xmlns:a14="http://schemas.microsoft.com/office/drawing/2010/main" val="0"/>
              </a:ext>
            </a:extLst>
          </a:blip>
          <a:srcRect l="3137" r="8582"/>
          <a:stretch/>
        </p:blipFill>
        <p:spPr>
          <a:xfrm>
            <a:off x="1593730" y="4187746"/>
            <a:ext cx="2846231" cy="2417124"/>
          </a:xfrm>
          <a:prstGeom prst="rect">
            <a:avLst/>
          </a:prstGeom>
        </p:spPr>
      </p:pic>
    </p:spTree>
    <p:extLst>
      <p:ext uri="{BB962C8B-B14F-4D97-AF65-F5344CB8AC3E}">
        <p14:creationId xmlns:p14="http://schemas.microsoft.com/office/powerpoint/2010/main" val="2117482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FCD8575-B460-A7B8-8A17-752793CA714B}"/>
              </a:ext>
            </a:extLst>
          </p:cNvPr>
          <p:cNvSpPr/>
          <p:nvPr/>
        </p:nvSpPr>
        <p:spPr>
          <a:xfrm>
            <a:off x="682907" y="164949"/>
            <a:ext cx="2893671" cy="799189"/>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B24683B3-EA3C-75B8-C35E-E73CFBCED2E2}"/>
              </a:ext>
            </a:extLst>
          </p:cNvPr>
          <p:cNvSpPr txBox="1"/>
          <p:nvPr/>
        </p:nvSpPr>
        <p:spPr>
          <a:xfrm>
            <a:off x="1134141" y="345869"/>
            <a:ext cx="1991202" cy="677108"/>
          </a:xfrm>
          <a:prstGeom prst="rect">
            <a:avLst/>
          </a:prstGeom>
          <a:noFill/>
        </p:spPr>
        <p:txBody>
          <a:bodyPr wrap="square" rtlCol="0">
            <a:spAutoFit/>
          </a:bodyPr>
          <a:lstStyle/>
          <a:p>
            <a:r>
              <a:rPr lang="en-IN" sz="2000" dirty="0">
                <a:latin typeface="Bookman Old Style" panose="02050604050505020204" pitchFamily="18" charset="0"/>
              </a:rPr>
              <a:t>CODE USED :</a:t>
            </a:r>
          </a:p>
          <a:p>
            <a:endParaRPr lang="en-IN" dirty="0"/>
          </a:p>
        </p:txBody>
      </p:sp>
      <p:pic>
        <p:nvPicPr>
          <p:cNvPr id="4" name="Picture 3">
            <a:extLst>
              <a:ext uri="{FF2B5EF4-FFF2-40B4-BE49-F238E27FC236}">
                <a16:creationId xmlns:a16="http://schemas.microsoft.com/office/drawing/2014/main" id="{F943C01D-B953-DC07-0BE1-816B0949FD58}"/>
              </a:ext>
            </a:extLst>
          </p:cNvPr>
          <p:cNvPicPr>
            <a:picLocks noChangeAspect="1"/>
          </p:cNvPicPr>
          <p:nvPr/>
        </p:nvPicPr>
        <p:blipFill rotWithShape="1">
          <a:blip r:embed="rId2">
            <a:extLst>
              <a:ext uri="{28A0092B-C50C-407E-A947-70E740481C1C}">
                <a14:useLocalDpi xmlns:a14="http://schemas.microsoft.com/office/drawing/2010/main" val="0"/>
              </a:ext>
            </a:extLst>
          </a:blip>
          <a:srcRect l="6839" t="28637" r="16214" b="11141"/>
          <a:stretch/>
        </p:blipFill>
        <p:spPr>
          <a:xfrm>
            <a:off x="432599" y="1366684"/>
            <a:ext cx="11326802" cy="4986578"/>
          </a:xfrm>
          <a:prstGeom prst="rect">
            <a:avLst/>
          </a:prstGeom>
        </p:spPr>
      </p:pic>
    </p:spTree>
    <p:extLst>
      <p:ext uri="{BB962C8B-B14F-4D97-AF65-F5344CB8AC3E}">
        <p14:creationId xmlns:p14="http://schemas.microsoft.com/office/powerpoint/2010/main" val="403781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A99AFA-46D2-39ED-5971-36090FE79C5A}"/>
              </a:ext>
            </a:extLst>
          </p:cNvPr>
          <p:cNvPicPr>
            <a:picLocks noChangeAspect="1"/>
          </p:cNvPicPr>
          <p:nvPr/>
        </p:nvPicPr>
        <p:blipFill rotWithShape="1">
          <a:blip r:embed="rId2">
            <a:extLst>
              <a:ext uri="{28A0092B-C50C-407E-A947-70E740481C1C}">
                <a14:useLocalDpi xmlns:a14="http://schemas.microsoft.com/office/drawing/2010/main" val="0"/>
              </a:ext>
            </a:extLst>
          </a:blip>
          <a:srcRect l="6881" t="28728" r="32340" b="18900"/>
          <a:stretch/>
        </p:blipFill>
        <p:spPr>
          <a:xfrm>
            <a:off x="556180" y="923825"/>
            <a:ext cx="9627251" cy="4666270"/>
          </a:xfrm>
          <a:prstGeom prst="rect">
            <a:avLst/>
          </a:prstGeom>
        </p:spPr>
      </p:pic>
    </p:spTree>
    <p:extLst>
      <p:ext uri="{BB962C8B-B14F-4D97-AF65-F5344CB8AC3E}">
        <p14:creationId xmlns:p14="http://schemas.microsoft.com/office/powerpoint/2010/main" val="2994396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A5055-D263-EC00-643B-3E6CD6A44B17}"/>
              </a:ext>
            </a:extLst>
          </p:cNvPr>
          <p:cNvPicPr>
            <a:picLocks noChangeAspect="1"/>
          </p:cNvPicPr>
          <p:nvPr/>
        </p:nvPicPr>
        <p:blipFill rotWithShape="1">
          <a:blip r:embed="rId2">
            <a:extLst>
              <a:ext uri="{28A0092B-C50C-407E-A947-70E740481C1C}">
                <a14:useLocalDpi xmlns:a14="http://schemas.microsoft.com/office/drawing/2010/main" val="0"/>
              </a:ext>
            </a:extLst>
          </a:blip>
          <a:srcRect t="2909"/>
          <a:stretch/>
        </p:blipFill>
        <p:spPr>
          <a:xfrm rot="16200000">
            <a:off x="3249261" y="-1893186"/>
            <a:ext cx="6069657" cy="10476539"/>
          </a:xfrm>
          <a:prstGeom prst="rect">
            <a:avLst/>
          </a:prstGeom>
        </p:spPr>
      </p:pic>
      <p:sp>
        <p:nvSpPr>
          <p:cNvPr id="16" name="Rectangle 15">
            <a:extLst>
              <a:ext uri="{FF2B5EF4-FFF2-40B4-BE49-F238E27FC236}">
                <a16:creationId xmlns:a16="http://schemas.microsoft.com/office/drawing/2014/main" id="{2B5061F7-A1A8-8600-437F-C06266CE1B57}"/>
              </a:ext>
            </a:extLst>
          </p:cNvPr>
          <p:cNvSpPr/>
          <p:nvPr/>
        </p:nvSpPr>
        <p:spPr>
          <a:xfrm>
            <a:off x="4213186" y="3345084"/>
            <a:ext cx="3113590" cy="2729361"/>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a:ln>
                  <a:solidFill>
                    <a:schemeClr val="tx1"/>
                  </a:solidFill>
                </a:ln>
                <a:solidFill>
                  <a:schemeClr val="tx1"/>
                </a:solidFill>
                <a:latin typeface="Google Sans"/>
              </a:rPr>
              <a:t>Stage 3 : Model Training and Evaluation</a:t>
            </a:r>
          </a:p>
          <a:p>
            <a:pPr algn="ctr"/>
            <a:endParaRPr lang="en-IN" sz="2000" b="1">
              <a:ln>
                <a:solidFill>
                  <a:schemeClr val="tx1"/>
                </a:solidFill>
              </a:ln>
              <a:solidFill>
                <a:schemeClr val="tx1"/>
              </a:solidFill>
              <a:latin typeface="Google Sans"/>
            </a:endParaRP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AlexNet</a:t>
            </a: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VGG16</a:t>
            </a: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Mobilenet</a:t>
            </a:r>
          </a:p>
        </p:txBody>
      </p:sp>
      <p:cxnSp>
        <p:nvCxnSpPr>
          <p:cNvPr id="21" name="Straight Arrow Connector 20">
            <a:extLst>
              <a:ext uri="{FF2B5EF4-FFF2-40B4-BE49-F238E27FC236}">
                <a16:creationId xmlns:a16="http://schemas.microsoft.com/office/drawing/2014/main" id="{89863BA1-38A7-05B0-5308-8235AC1F0964}"/>
              </a:ext>
            </a:extLst>
          </p:cNvPr>
          <p:cNvCxnSpPr/>
          <p:nvPr/>
        </p:nvCxnSpPr>
        <p:spPr>
          <a:xfrm flipH="1" flipV="1">
            <a:off x="3633733" y="3831220"/>
            <a:ext cx="579453" cy="4649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6B5FE7DB-E4F9-C7E2-E21C-B13B11BD8925}"/>
              </a:ext>
            </a:extLst>
          </p:cNvPr>
          <p:cNvCxnSpPr>
            <a:cxnSpLocks/>
          </p:cNvCxnSpPr>
          <p:nvPr/>
        </p:nvCxnSpPr>
        <p:spPr>
          <a:xfrm flipH="1">
            <a:off x="3633733" y="5123362"/>
            <a:ext cx="579453" cy="396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9F715381-1F10-5D12-64AC-1C867143EB46}"/>
              </a:ext>
            </a:extLst>
          </p:cNvPr>
          <p:cNvSpPr/>
          <p:nvPr/>
        </p:nvSpPr>
        <p:spPr>
          <a:xfrm>
            <a:off x="1284790" y="601884"/>
            <a:ext cx="9800019" cy="2327334"/>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344AF063-EF4D-10FC-BAB5-B1F1C7B4631C}"/>
              </a:ext>
            </a:extLst>
          </p:cNvPr>
          <p:cNvSpPr/>
          <p:nvPr/>
        </p:nvSpPr>
        <p:spPr>
          <a:xfrm>
            <a:off x="7815083" y="3429000"/>
            <a:ext cx="3269726" cy="2827116"/>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5A8F8C00-01AD-4D22-046B-B63EE76C1FB2}"/>
              </a:ext>
            </a:extLst>
          </p:cNvPr>
          <p:cNvSpPr/>
          <p:nvPr/>
        </p:nvSpPr>
        <p:spPr>
          <a:xfrm>
            <a:off x="982653" y="3345083"/>
            <a:ext cx="2639505" cy="1168462"/>
          </a:xfrm>
          <a:prstGeom prst="rect">
            <a:avLst/>
          </a:prstGeom>
          <a:solidFill>
            <a:schemeClr val="tx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solidFill>
                  <a:schemeClr val="tx1"/>
                </a:solidFill>
                <a:latin typeface="Bookman Old Style" panose="02050604050505020204" pitchFamily="18" charset="0"/>
              </a:rPr>
              <a:t>P</a:t>
            </a:r>
            <a:r>
              <a:rPr lang="en-IN" sz="1800" b="0" i="0" dirty="0">
                <a:solidFill>
                  <a:schemeClr val="tx1"/>
                </a:solidFill>
                <a:effectLst/>
                <a:latin typeface="Bookman Old Style" panose="02050604050505020204" pitchFamily="18" charset="0"/>
              </a:rPr>
              <a:t>aranoid </a:t>
            </a:r>
            <a:r>
              <a:rPr lang="en-IN" dirty="0">
                <a:solidFill>
                  <a:schemeClr val="tx1"/>
                </a:solidFill>
                <a:latin typeface="Bookman Old Style" panose="02050604050505020204" pitchFamily="18" charset="0"/>
              </a:rPr>
              <a:t>S</a:t>
            </a:r>
            <a:r>
              <a:rPr lang="en-IN" sz="1800" b="0" i="0" dirty="0">
                <a:solidFill>
                  <a:schemeClr val="tx1"/>
                </a:solidFill>
                <a:effectLst/>
                <a:latin typeface="Bookman Old Style" panose="02050604050505020204" pitchFamily="18" charset="0"/>
              </a:rPr>
              <a:t>chizophrenia</a:t>
            </a:r>
          </a:p>
          <a:p>
            <a:pPr algn="ctr"/>
            <a:r>
              <a:rPr lang="en-IN" sz="1800" b="0" i="0" dirty="0">
                <a:solidFill>
                  <a:schemeClr val="tx1"/>
                </a:solidFill>
                <a:effectLst/>
                <a:latin typeface="Bookman Old Style" panose="02050604050505020204" pitchFamily="18" charset="0"/>
              </a:rPr>
              <a:t> {s} Group</a:t>
            </a:r>
            <a:endParaRPr lang="en-IN" dirty="0">
              <a:solidFill>
                <a:schemeClr val="tx1"/>
              </a:solidFill>
              <a:latin typeface="Bookman Old Style" panose="02050604050505020204" pitchFamily="18" charset="0"/>
            </a:endParaRPr>
          </a:p>
        </p:txBody>
      </p:sp>
      <p:sp>
        <p:nvSpPr>
          <p:cNvPr id="4" name="Rectangle 3">
            <a:extLst>
              <a:ext uri="{FF2B5EF4-FFF2-40B4-BE49-F238E27FC236}">
                <a16:creationId xmlns:a16="http://schemas.microsoft.com/office/drawing/2014/main" id="{3525B059-A956-7628-29B3-DF2831EE6DB7}"/>
              </a:ext>
            </a:extLst>
          </p:cNvPr>
          <p:cNvSpPr/>
          <p:nvPr/>
        </p:nvSpPr>
        <p:spPr>
          <a:xfrm>
            <a:off x="1006866" y="4996205"/>
            <a:ext cx="2599452" cy="1078239"/>
          </a:xfrm>
          <a:prstGeom prst="rect">
            <a:avLst/>
          </a:prstGeom>
          <a:solidFill>
            <a:schemeClr val="tx2">
              <a:lumMod val="40000"/>
              <a:lumOff val="60000"/>
            </a:schemeClr>
          </a:solidFill>
          <a:ln>
            <a:solidFill>
              <a:schemeClr val="tx1">
                <a:lumMod val="65000"/>
                <a:lumOff val="3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solidFill>
                  <a:schemeClr val="tx1"/>
                </a:solidFill>
                <a:latin typeface="Bookman Old Style" panose="02050604050505020204" pitchFamily="18" charset="0"/>
              </a:rPr>
              <a:t>H</a:t>
            </a:r>
            <a:r>
              <a:rPr lang="en-IN" sz="1800" b="0" i="0" dirty="0">
                <a:solidFill>
                  <a:schemeClr val="tx1"/>
                </a:solidFill>
                <a:effectLst/>
                <a:latin typeface="Bookman Old Style" panose="02050604050505020204" pitchFamily="18" charset="0"/>
              </a:rPr>
              <a:t>ealthy </a:t>
            </a:r>
          </a:p>
          <a:p>
            <a:pPr algn="ctr"/>
            <a:r>
              <a:rPr lang="en-IN" sz="1800" b="0" i="0" dirty="0">
                <a:solidFill>
                  <a:schemeClr val="tx1"/>
                </a:solidFill>
                <a:effectLst/>
                <a:latin typeface="Bookman Old Style" panose="02050604050505020204" pitchFamily="18" charset="0"/>
              </a:rPr>
              <a:t> {h} Group</a:t>
            </a:r>
            <a:endParaRPr lang="en-IN"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2090517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40838D-151A-2555-0E4E-99FB5914DB94}"/>
              </a:ext>
            </a:extLst>
          </p:cNvPr>
          <p:cNvSpPr txBox="1"/>
          <p:nvPr/>
        </p:nvSpPr>
        <p:spPr>
          <a:xfrm>
            <a:off x="424356" y="1383478"/>
            <a:ext cx="4197855" cy="5355312"/>
          </a:xfrm>
          <a:prstGeom prst="rect">
            <a:avLst/>
          </a:prstGeom>
          <a:noFill/>
        </p:spPr>
        <p:txBody>
          <a:bodyPr wrap="square">
            <a:spAutoFit/>
          </a:bodyPr>
          <a:lstStyle/>
          <a:p>
            <a:pPr marL="171450" indent="-171450" algn="l">
              <a:buFont typeface="Wingdings" panose="05000000000000000000" pitchFamily="2" charset="2"/>
              <a:buChar char="Ø"/>
            </a:pPr>
            <a:r>
              <a:rPr lang="en-US" b="0" i="0" dirty="0">
                <a:solidFill>
                  <a:srgbClr val="0D0D0D"/>
                </a:solidFill>
                <a:effectLst/>
                <a:highlight>
                  <a:srgbClr val="FFFFFF"/>
                </a:highlight>
                <a:latin typeface="Google Sans"/>
              </a:rPr>
              <a:t>After generating the Short-Time Fourier Transform (STFT) representations of EEG data, we engaged four influential models from the domain of deep learning, spurred by their remarkable capabilities.</a:t>
            </a:r>
          </a:p>
          <a:p>
            <a:pPr marL="171450" indent="-171450" algn="l">
              <a:buFont typeface="Wingdings" panose="05000000000000000000" pitchFamily="2" charset="2"/>
              <a:buChar char="Ø"/>
            </a:pPr>
            <a:endParaRPr lang="en-US" dirty="0">
              <a:solidFill>
                <a:srgbClr val="0D0D0D"/>
              </a:solidFill>
              <a:highlight>
                <a:srgbClr val="FFFFFF"/>
              </a:highlight>
              <a:latin typeface="Google Sans"/>
            </a:endParaRPr>
          </a:p>
          <a:p>
            <a:pPr marL="171450" indent="-171450" algn="l">
              <a:buFont typeface="Wingdings" panose="05000000000000000000" pitchFamily="2" charset="2"/>
              <a:buChar char="Ø"/>
            </a:pPr>
            <a:r>
              <a:rPr lang="en-US" b="0" i="0" dirty="0">
                <a:solidFill>
                  <a:srgbClr val="0D0D0D"/>
                </a:solidFill>
                <a:effectLst/>
                <a:highlight>
                  <a:srgbClr val="FFFFFF"/>
                </a:highlight>
                <a:latin typeface="Google Sans"/>
              </a:rPr>
              <a:t>Deep learning, a subset of machine learning inspired by the human brain's structure and function, has transformed artificial intelligence. Leading this transformation are four pioneering models:</a:t>
            </a:r>
          </a:p>
          <a:p>
            <a:pPr marL="171450" indent="-171450" algn="l">
              <a:buFont typeface="Wingdings" panose="05000000000000000000" pitchFamily="2" charset="2"/>
              <a:buChar char="Ø"/>
            </a:pPr>
            <a:endParaRPr lang="en-US" dirty="0">
              <a:solidFill>
                <a:srgbClr val="0D0D0D"/>
              </a:solidFill>
              <a:highlight>
                <a:srgbClr val="FFFFFF"/>
              </a:highlight>
              <a:latin typeface="Google Sans"/>
            </a:endParaRPr>
          </a:p>
          <a:p>
            <a:pPr marL="171450" indent="-171450">
              <a:buFont typeface="Wingdings" panose="05000000000000000000" pitchFamily="2" charset="2"/>
              <a:buChar char="Ø"/>
            </a:pPr>
            <a:r>
              <a:rPr lang="en-US" dirty="0">
                <a:solidFill>
                  <a:srgbClr val="0D0D0D"/>
                </a:solidFill>
                <a:highlight>
                  <a:srgbClr val="FFFFFF"/>
                </a:highlight>
                <a:latin typeface="Google Sans"/>
              </a:rPr>
              <a:t>Also,</a:t>
            </a:r>
            <a:r>
              <a:rPr lang="en-US" b="0" i="0" dirty="0">
                <a:solidFill>
                  <a:srgbClr val="0D0D0D"/>
                </a:solidFill>
                <a:effectLst/>
                <a:highlight>
                  <a:srgbClr val="FFFFFF"/>
                </a:highlight>
                <a:latin typeface="Google Sans"/>
              </a:rPr>
              <a:t> We selected CNN models like </a:t>
            </a:r>
            <a:r>
              <a:rPr lang="en-US" b="0" i="0" dirty="0" err="1">
                <a:solidFill>
                  <a:srgbClr val="0D0D0D"/>
                </a:solidFill>
                <a:effectLst/>
                <a:highlight>
                  <a:srgbClr val="FFFFFF"/>
                </a:highlight>
                <a:latin typeface="Google Sans"/>
              </a:rPr>
              <a:t>AlexNet</a:t>
            </a:r>
            <a:r>
              <a:rPr lang="en-US" b="0" i="0" dirty="0">
                <a:solidFill>
                  <a:srgbClr val="0D0D0D"/>
                </a:solidFill>
                <a:effectLst/>
                <a:highlight>
                  <a:srgbClr val="FFFFFF"/>
                </a:highlight>
                <a:latin typeface="Google Sans"/>
              </a:rPr>
              <a:t>, </a:t>
            </a:r>
            <a:r>
              <a:rPr lang="en-US" b="0" i="0" dirty="0" err="1">
                <a:solidFill>
                  <a:srgbClr val="0D0D0D"/>
                </a:solidFill>
                <a:effectLst/>
                <a:highlight>
                  <a:srgbClr val="FFFFFF"/>
                </a:highlight>
                <a:latin typeface="Google Sans"/>
              </a:rPr>
              <a:t>MobileNet</a:t>
            </a:r>
            <a:r>
              <a:rPr lang="en-US" b="0" i="0" dirty="0">
                <a:solidFill>
                  <a:srgbClr val="0D0D0D"/>
                </a:solidFill>
                <a:effectLst/>
                <a:highlight>
                  <a:srgbClr val="FFFFFF"/>
                </a:highlight>
                <a:latin typeface="Google Sans"/>
              </a:rPr>
              <a:t>, and VGG16 due to their innate ability to extract features directly from data, making them well-suited for tasks such as image classification.</a:t>
            </a:r>
          </a:p>
        </p:txBody>
      </p:sp>
      <p:cxnSp>
        <p:nvCxnSpPr>
          <p:cNvPr id="18" name="Straight Arrow Connector 17">
            <a:extLst>
              <a:ext uri="{FF2B5EF4-FFF2-40B4-BE49-F238E27FC236}">
                <a16:creationId xmlns:a16="http://schemas.microsoft.com/office/drawing/2014/main" id="{4018153E-75B2-6665-874D-117F852638AB}"/>
              </a:ext>
            </a:extLst>
          </p:cNvPr>
          <p:cNvCxnSpPr>
            <a:cxnSpLocks/>
          </p:cNvCxnSpPr>
          <p:nvPr/>
        </p:nvCxnSpPr>
        <p:spPr>
          <a:xfrm>
            <a:off x="7513754" y="2471255"/>
            <a:ext cx="12238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BEE3920-84D9-3391-9A27-3B048E6E5D70}"/>
              </a:ext>
            </a:extLst>
          </p:cNvPr>
          <p:cNvCxnSpPr>
            <a:cxnSpLocks/>
            <a:stCxn id="6" idx="2"/>
          </p:cNvCxnSpPr>
          <p:nvPr/>
        </p:nvCxnSpPr>
        <p:spPr>
          <a:xfrm>
            <a:off x="10008211" y="3043188"/>
            <a:ext cx="16322" cy="83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68D1F5-FE27-9EC6-F296-1D5C681C9DA0}"/>
              </a:ext>
            </a:extLst>
          </p:cNvPr>
          <p:cNvCxnSpPr>
            <a:cxnSpLocks/>
          </p:cNvCxnSpPr>
          <p:nvPr/>
        </p:nvCxnSpPr>
        <p:spPr>
          <a:xfrm flipH="1">
            <a:off x="7513754" y="4520188"/>
            <a:ext cx="13158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BD23B1B9-CF71-A3CC-4320-8A94F742620A}"/>
              </a:ext>
            </a:extLst>
          </p:cNvPr>
          <p:cNvSpPr/>
          <p:nvPr/>
        </p:nvSpPr>
        <p:spPr>
          <a:xfrm>
            <a:off x="588448" y="207986"/>
            <a:ext cx="2573867" cy="93755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B23EC6C-48EA-D060-D7FE-DC34BB2A469A}"/>
              </a:ext>
            </a:extLst>
          </p:cNvPr>
          <p:cNvSpPr txBox="1"/>
          <p:nvPr/>
        </p:nvSpPr>
        <p:spPr>
          <a:xfrm>
            <a:off x="1001492" y="445928"/>
            <a:ext cx="1747777" cy="461665"/>
          </a:xfrm>
          <a:prstGeom prst="rect">
            <a:avLst/>
          </a:prstGeom>
          <a:noFill/>
        </p:spPr>
        <p:txBody>
          <a:bodyPr wrap="square" rtlCol="0">
            <a:spAutoFit/>
          </a:bodyPr>
          <a:lstStyle/>
          <a:p>
            <a:r>
              <a:rPr lang="en-US" sz="2400" dirty="0">
                <a:latin typeface="Bookman Old Style" panose="02050604050505020204" pitchFamily="18" charset="0"/>
              </a:rPr>
              <a:t>STAGE 3</a:t>
            </a:r>
            <a:r>
              <a:rPr lang="en-US" dirty="0">
                <a:effectLst>
                  <a:outerShdw blurRad="38100" dist="38100" dir="2700000" algn="tl">
                    <a:srgbClr val="000000">
                      <a:alpha val="43137"/>
                    </a:srgbClr>
                  </a:outerShdw>
                </a:effectLst>
              </a:rPr>
              <a:t>:</a:t>
            </a:r>
            <a:endParaRPr lang="en-IN" dirty="0">
              <a:effectLst>
                <a:outerShdw blurRad="38100" dist="38100" dir="2700000" algn="tl">
                  <a:srgbClr val="000000">
                    <a:alpha val="43137"/>
                  </a:srgbClr>
                </a:outerShdw>
              </a:effectLst>
            </a:endParaRPr>
          </a:p>
        </p:txBody>
      </p:sp>
      <p:sp>
        <p:nvSpPr>
          <p:cNvPr id="4" name="Rectangle: Rounded Corners 3">
            <a:extLst>
              <a:ext uri="{FF2B5EF4-FFF2-40B4-BE49-F238E27FC236}">
                <a16:creationId xmlns:a16="http://schemas.microsoft.com/office/drawing/2014/main" id="{B6B687BD-BD17-AE40-CA24-DEE228C9B10F}"/>
              </a:ext>
            </a:extLst>
          </p:cNvPr>
          <p:cNvSpPr/>
          <p:nvPr/>
        </p:nvSpPr>
        <p:spPr>
          <a:xfrm>
            <a:off x="8737598" y="3882027"/>
            <a:ext cx="2541226" cy="1276321"/>
          </a:xfrm>
          <a:prstGeom prst="roundRect">
            <a:avLst/>
          </a:prstGeom>
          <a:solidFill>
            <a:schemeClr val="bg1"/>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accent1">
                  <a:lumMod val="75000"/>
                </a:schemeClr>
              </a:solidFill>
              <a:latin typeface="Bookman Old Style" panose="02050604050505020204" pitchFamily="18" charset="0"/>
            </a:endParaRPr>
          </a:p>
          <a:p>
            <a:pPr algn="ctr"/>
            <a:r>
              <a:rPr lang="en-IN" sz="1400" b="1" dirty="0">
                <a:solidFill>
                  <a:schemeClr val="accent1">
                    <a:lumMod val="75000"/>
                  </a:schemeClr>
                </a:solidFill>
                <a:latin typeface="Bookman Old Style" panose="02050604050505020204" pitchFamily="18" charset="0"/>
              </a:rPr>
              <a:t>Defining and training the model</a:t>
            </a:r>
          </a:p>
          <a:p>
            <a:pPr algn="ctr"/>
            <a:endParaRPr lang="en-IN" dirty="0"/>
          </a:p>
        </p:txBody>
      </p:sp>
      <p:sp>
        <p:nvSpPr>
          <p:cNvPr id="5" name="Rectangle: Rounded Corners 4">
            <a:extLst>
              <a:ext uri="{FF2B5EF4-FFF2-40B4-BE49-F238E27FC236}">
                <a16:creationId xmlns:a16="http://schemas.microsoft.com/office/drawing/2014/main" id="{02558EB7-DA27-01E5-7506-32B63069D3A2}"/>
              </a:ext>
            </a:extLst>
          </p:cNvPr>
          <p:cNvSpPr/>
          <p:nvPr/>
        </p:nvSpPr>
        <p:spPr>
          <a:xfrm>
            <a:off x="4972528" y="3882027"/>
            <a:ext cx="2541226" cy="1276321"/>
          </a:xfrm>
          <a:prstGeom prst="roundRect">
            <a:avLst/>
          </a:prstGeom>
          <a:solidFill>
            <a:schemeClr val="bg1"/>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accent1">
                  <a:lumMod val="75000"/>
                </a:schemeClr>
              </a:solidFill>
              <a:latin typeface="Bookman Old Style" panose="02050604050505020204" pitchFamily="18" charset="0"/>
            </a:endParaRPr>
          </a:p>
          <a:p>
            <a:pPr algn="ctr"/>
            <a:r>
              <a:rPr lang="en-IN" sz="1400" b="1" dirty="0">
                <a:solidFill>
                  <a:schemeClr val="accent1">
                    <a:lumMod val="75000"/>
                  </a:schemeClr>
                </a:solidFill>
                <a:latin typeface="Bookman Old Style" panose="02050604050505020204" pitchFamily="18" charset="0"/>
              </a:rPr>
              <a:t>And finally, evaluation process</a:t>
            </a:r>
          </a:p>
          <a:p>
            <a:pPr algn="ctr"/>
            <a:endParaRPr lang="en-IN" dirty="0"/>
          </a:p>
        </p:txBody>
      </p:sp>
      <p:sp>
        <p:nvSpPr>
          <p:cNvPr id="6" name="Rectangle: Rounded Corners 5">
            <a:extLst>
              <a:ext uri="{FF2B5EF4-FFF2-40B4-BE49-F238E27FC236}">
                <a16:creationId xmlns:a16="http://schemas.microsoft.com/office/drawing/2014/main" id="{3D9A5442-D352-D3AC-13D3-447D2531ECC5}"/>
              </a:ext>
            </a:extLst>
          </p:cNvPr>
          <p:cNvSpPr/>
          <p:nvPr/>
        </p:nvSpPr>
        <p:spPr>
          <a:xfrm>
            <a:off x="8737598" y="1766867"/>
            <a:ext cx="2541226" cy="1276321"/>
          </a:xfrm>
          <a:prstGeom prst="roundRect">
            <a:avLst/>
          </a:prstGeom>
          <a:solidFill>
            <a:schemeClr val="bg1"/>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accent1">
                  <a:lumMod val="75000"/>
                </a:schemeClr>
              </a:solidFill>
              <a:latin typeface="Bookman Old Style" panose="02050604050505020204" pitchFamily="18" charset="0"/>
            </a:endParaRPr>
          </a:p>
          <a:p>
            <a:pPr algn="ctr"/>
            <a:r>
              <a:rPr lang="en-IN" sz="1400" b="1" dirty="0">
                <a:solidFill>
                  <a:schemeClr val="accent1">
                    <a:lumMod val="75000"/>
                  </a:schemeClr>
                </a:solidFill>
                <a:latin typeface="Bookman Old Style" panose="02050604050505020204" pitchFamily="18" charset="0"/>
              </a:rPr>
              <a:t>Splitting the data into training and testing data i.e. 80% for training and 20% for testing</a:t>
            </a:r>
          </a:p>
          <a:p>
            <a:pPr algn="ctr"/>
            <a:endParaRPr lang="en-IN" dirty="0"/>
          </a:p>
        </p:txBody>
      </p:sp>
      <p:sp>
        <p:nvSpPr>
          <p:cNvPr id="7" name="Rectangle: Rounded Corners 6">
            <a:extLst>
              <a:ext uri="{FF2B5EF4-FFF2-40B4-BE49-F238E27FC236}">
                <a16:creationId xmlns:a16="http://schemas.microsoft.com/office/drawing/2014/main" id="{35297967-ECD6-5E34-997B-DA6C61B269F1}"/>
              </a:ext>
            </a:extLst>
          </p:cNvPr>
          <p:cNvSpPr/>
          <p:nvPr/>
        </p:nvSpPr>
        <p:spPr>
          <a:xfrm>
            <a:off x="4972528" y="1855333"/>
            <a:ext cx="2541226" cy="1276321"/>
          </a:xfrm>
          <a:prstGeom prst="roundRect">
            <a:avLst/>
          </a:prstGeom>
          <a:solidFill>
            <a:schemeClr val="bg1"/>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accent1">
                  <a:lumMod val="75000"/>
                </a:schemeClr>
              </a:solidFill>
              <a:highlight>
                <a:srgbClr val="FFFFFF"/>
              </a:highlight>
              <a:latin typeface="Bookman Old Style" panose="02050604050505020204" pitchFamily="18" charset="0"/>
            </a:endParaRPr>
          </a:p>
          <a:p>
            <a:pPr algn="ctr"/>
            <a:r>
              <a:rPr lang="en-US" sz="1400" b="1" dirty="0">
                <a:solidFill>
                  <a:schemeClr val="accent1">
                    <a:lumMod val="75000"/>
                  </a:schemeClr>
                </a:solidFill>
                <a:highlight>
                  <a:srgbClr val="FFFFFF"/>
                </a:highlight>
                <a:latin typeface="Bookman Old Style" panose="02050604050505020204" pitchFamily="18" charset="0"/>
              </a:rPr>
              <a:t>R</a:t>
            </a:r>
            <a:r>
              <a:rPr lang="en-US" sz="1400" b="1" i="0" dirty="0">
                <a:solidFill>
                  <a:schemeClr val="accent1">
                    <a:lumMod val="75000"/>
                  </a:schemeClr>
                </a:solidFill>
                <a:effectLst/>
                <a:highlight>
                  <a:srgbClr val="FFFFFF"/>
                </a:highlight>
                <a:latin typeface="Bookman Old Style" panose="02050604050505020204" pitchFamily="18" charset="0"/>
              </a:rPr>
              <a:t>esizing images according to specific model requirements</a:t>
            </a:r>
            <a:endParaRPr lang="en-IN" sz="1400" b="1" dirty="0">
              <a:solidFill>
                <a:schemeClr val="accent1">
                  <a:lumMod val="75000"/>
                </a:schemeClr>
              </a:solidFill>
              <a:latin typeface="Bookman Old Style" panose="02050604050505020204" pitchFamily="18" charset="0"/>
            </a:endParaRPr>
          </a:p>
          <a:p>
            <a:pPr algn="ctr"/>
            <a:endParaRPr lang="en-IN" dirty="0"/>
          </a:p>
        </p:txBody>
      </p:sp>
    </p:spTree>
    <p:extLst>
      <p:ext uri="{BB962C8B-B14F-4D97-AF65-F5344CB8AC3E}">
        <p14:creationId xmlns:p14="http://schemas.microsoft.com/office/powerpoint/2010/main" val="3680805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D1548-6AB8-5981-1A86-97503AF0ADDF}"/>
              </a:ext>
            </a:extLst>
          </p:cNvPr>
          <p:cNvSpPr>
            <a:spLocks noGrp="1"/>
          </p:cNvSpPr>
          <p:nvPr>
            <p:ph type="title"/>
          </p:nvPr>
        </p:nvSpPr>
        <p:spPr/>
        <p:txBody>
          <a:bodyPr>
            <a:normAutofit/>
          </a:bodyPr>
          <a:lstStyle/>
          <a:p>
            <a:r>
              <a:rPr lang="en-US" sz="3600" b="1" u="sng" dirty="0">
                <a:effectLst>
                  <a:outerShdw blurRad="38100" dist="38100" dir="2700000" algn="tl">
                    <a:srgbClr val="000000">
                      <a:alpha val="43137"/>
                    </a:srgbClr>
                  </a:outerShdw>
                </a:effectLst>
                <a:latin typeface="Times New Roman"/>
                <a:cs typeface="Calibri Light"/>
              </a:rPr>
              <a:t>OBJECTIVES</a:t>
            </a:r>
            <a:r>
              <a:rPr lang="en-US" sz="3600" b="1" dirty="0">
                <a:effectLst>
                  <a:outerShdw blurRad="38100" dist="38100" dir="2700000" algn="tl">
                    <a:srgbClr val="000000">
                      <a:alpha val="43137"/>
                    </a:srgbClr>
                  </a:outerShdw>
                </a:effectLst>
                <a:latin typeface="Times New Roman"/>
                <a:cs typeface="Calibri Light"/>
              </a:rPr>
              <a:t> :</a:t>
            </a:r>
            <a:endParaRPr lang="en-US" sz="3600" b="1" dirty="0">
              <a:effectLst>
                <a:outerShdw blurRad="38100" dist="38100" dir="2700000" algn="tl">
                  <a:srgbClr val="000000">
                    <a:alpha val="43137"/>
                  </a:srgbClr>
                </a:outerShdw>
              </a:effectLst>
              <a:latin typeface="Times New Roman"/>
            </a:endParaRPr>
          </a:p>
        </p:txBody>
      </p:sp>
      <p:graphicFrame>
        <p:nvGraphicFramePr>
          <p:cNvPr id="8" name="Content Placeholder 2">
            <a:extLst>
              <a:ext uri="{FF2B5EF4-FFF2-40B4-BE49-F238E27FC236}">
                <a16:creationId xmlns:a16="http://schemas.microsoft.com/office/drawing/2014/main" id="{3EE7B313-0072-1E36-6275-093E9C3D229B}"/>
              </a:ext>
            </a:extLst>
          </p:cNvPr>
          <p:cNvGraphicFramePr>
            <a:graphicFrameLocks noGrp="1"/>
          </p:cNvGraphicFramePr>
          <p:nvPr>
            <p:ph idx="1"/>
            <p:extLst>
              <p:ext uri="{D42A27DB-BD31-4B8C-83A1-F6EECF244321}">
                <p14:modId xmlns:p14="http://schemas.microsoft.com/office/powerpoint/2010/main" val="13644537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44B23084-18B6-B3D2-890D-76182BF587B9}"/>
              </a:ext>
            </a:extLst>
          </p:cNvPr>
          <p:cNvPicPr>
            <a:picLocks noChangeAspect="1"/>
          </p:cNvPicPr>
          <p:nvPr/>
        </p:nvPicPr>
        <p:blipFill rotWithShape="1">
          <a:blip r:embed="rId7">
            <a:extLst>
              <a:ext uri="{28A0092B-C50C-407E-A947-70E740481C1C}">
                <a14:useLocalDpi xmlns:a14="http://schemas.microsoft.com/office/drawing/2010/main" val="0"/>
              </a:ext>
            </a:extLst>
          </a:blip>
          <a:srcRect l="29691" t="14296" r="29948" b="15326"/>
          <a:stretch/>
        </p:blipFill>
        <p:spPr>
          <a:xfrm>
            <a:off x="9677721" y="97992"/>
            <a:ext cx="2350880" cy="2305844"/>
          </a:xfrm>
          <a:prstGeom prst="rect">
            <a:avLst/>
          </a:prstGeom>
        </p:spPr>
      </p:pic>
    </p:spTree>
    <p:extLst>
      <p:ext uri="{BB962C8B-B14F-4D97-AF65-F5344CB8AC3E}">
        <p14:creationId xmlns:p14="http://schemas.microsoft.com/office/powerpoint/2010/main" val="2009056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55EFB-0295-6F02-F5EF-03568CF98B05}"/>
              </a:ext>
            </a:extLst>
          </p:cNvPr>
          <p:cNvSpPr>
            <a:spLocks noGrp="1"/>
          </p:cNvSpPr>
          <p:nvPr>
            <p:ph idx="1"/>
          </p:nvPr>
        </p:nvSpPr>
        <p:spPr/>
        <p:txBody>
          <a:bodyPr vert="horz" lIns="91440" tIns="45720" rIns="91440" bIns="45720" rtlCol="0" anchor="t">
            <a:normAutofit/>
          </a:bodyPr>
          <a:lstStyle/>
          <a:p>
            <a:pPr algn="just">
              <a:buFont typeface="Wingdings"/>
              <a:buChar char="Ø"/>
            </a:pPr>
            <a:r>
              <a:rPr lang="en-US" sz="2000" dirty="0">
                <a:latin typeface="Google Sans"/>
                <a:cs typeface="Times New Roman"/>
              </a:rPr>
              <a:t>Convolutional Neural Networks: VGG16 embodies the elegance and effectiveness of convolutional neural network architectures, setting a standard for sophisticated image recognition systems.</a:t>
            </a:r>
            <a:endParaRPr lang="en-US" sz="2000" dirty="0">
              <a:latin typeface="Google Sans"/>
              <a:cs typeface="Calibri" panose="020F0502020204030204"/>
            </a:endParaRPr>
          </a:p>
          <a:p>
            <a:pPr algn="just">
              <a:buFont typeface="Wingdings"/>
              <a:buChar char="Ø"/>
            </a:pPr>
            <a:endParaRPr lang="en-US" sz="2000" dirty="0">
              <a:latin typeface="Google Sans"/>
              <a:cs typeface="Times New Roman"/>
            </a:endParaRPr>
          </a:p>
          <a:p>
            <a:pPr algn="just">
              <a:buFont typeface="Wingdings"/>
              <a:buChar char="Ø"/>
            </a:pPr>
            <a:r>
              <a:rPr lang="en-US" sz="2000" dirty="0">
                <a:latin typeface="Google Sans"/>
                <a:cs typeface="Times New Roman"/>
              </a:rPr>
              <a:t>Convolutional Filters: Renowned for its meticulous utilization of small 3x3 convolutional filters, VGG16 excels in capturing intricate visual details, enabling it to discern fine-grained features within images.</a:t>
            </a:r>
            <a:endParaRPr lang="en-US" sz="2000" dirty="0">
              <a:latin typeface="Google Sans"/>
              <a:cs typeface="Calibri" panose="020F0502020204030204"/>
            </a:endParaRPr>
          </a:p>
          <a:p>
            <a:pPr algn="just">
              <a:buFont typeface="Wingdings"/>
              <a:buChar char="Ø"/>
            </a:pPr>
            <a:endParaRPr lang="en-US" sz="2000" dirty="0">
              <a:latin typeface="Google Sans"/>
              <a:cs typeface="Times New Roman"/>
            </a:endParaRPr>
          </a:p>
          <a:p>
            <a:pPr algn="just">
              <a:buFont typeface="Wingdings"/>
              <a:buChar char="Ø"/>
            </a:pPr>
            <a:r>
              <a:rPr lang="en-US" sz="2000" dirty="0">
                <a:latin typeface="Google Sans"/>
                <a:cs typeface="Times New Roman"/>
              </a:rPr>
              <a:t>Hierarchical Representation of Visual Data: With its robust performance in image classification tasks, VGG16 demonstrates its ability to extract hierarchical representations of visual data with exceptional fidelity and reliability, making it a preferred choice for a wide range of applications.</a:t>
            </a:r>
            <a:endParaRPr lang="en-US" sz="2000" dirty="0">
              <a:latin typeface="Google Sans"/>
              <a:cs typeface="Calibri" panose="020F0502020204030204"/>
            </a:endParaRPr>
          </a:p>
          <a:p>
            <a:pPr marL="0" indent="0">
              <a:buNone/>
            </a:pPr>
            <a:br>
              <a:rPr lang="en-US" dirty="0"/>
            </a:br>
            <a:endParaRPr lang="en-US" sz="1800" dirty="0">
              <a:latin typeface="Google Sans"/>
              <a:cs typeface="Calibri" panose="020F0502020204030204"/>
            </a:endParaRPr>
          </a:p>
        </p:txBody>
      </p:sp>
      <p:sp>
        <p:nvSpPr>
          <p:cNvPr id="2" name="Rectangle: Rounded Corners 1">
            <a:extLst>
              <a:ext uri="{FF2B5EF4-FFF2-40B4-BE49-F238E27FC236}">
                <a16:creationId xmlns:a16="http://schemas.microsoft.com/office/drawing/2014/main" id="{2FBC2E12-83D6-6F71-3045-FF6B5B1EAFAB}"/>
              </a:ext>
            </a:extLst>
          </p:cNvPr>
          <p:cNvSpPr/>
          <p:nvPr/>
        </p:nvSpPr>
        <p:spPr>
          <a:xfrm>
            <a:off x="626155" y="377668"/>
            <a:ext cx="2573867" cy="93755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latin typeface="Bookman Old Style" panose="02050604050505020204" pitchFamily="18" charset="0"/>
              </a:rPr>
              <a:t>VGG16 :</a:t>
            </a:r>
          </a:p>
        </p:txBody>
      </p:sp>
    </p:spTree>
    <p:extLst>
      <p:ext uri="{BB962C8B-B14F-4D97-AF65-F5344CB8AC3E}">
        <p14:creationId xmlns:p14="http://schemas.microsoft.com/office/powerpoint/2010/main" val="1216435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3D464-CD12-07C3-14E5-57CEA7D908B4}"/>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endParaRPr lang="en-IN" sz="1800" dirty="0">
              <a:latin typeface="Google Sans"/>
              <a:cs typeface="Times New Roman"/>
            </a:endParaRPr>
          </a:p>
          <a:p>
            <a:pPr>
              <a:buFont typeface="Wingdings" panose="020B0604020202020204" pitchFamily="34" charset="0"/>
              <a:buChar char="Ø"/>
            </a:pPr>
            <a:r>
              <a:rPr lang="en-IN" sz="2000" dirty="0" err="1">
                <a:latin typeface="Google Sans"/>
                <a:cs typeface="Times New Roman"/>
              </a:rPr>
              <a:t>AlexNet</a:t>
            </a:r>
            <a:r>
              <a:rPr lang="en-IN" sz="2000" dirty="0">
                <a:latin typeface="Google Sans"/>
                <a:cs typeface="Times New Roman"/>
              </a:rPr>
              <a:t> gained renown for its exceptional performance in the 2012 ImageNet Large Scale Visual Recognition Challenge (ILSVRC), marking a significant milestone in computer vision.</a:t>
            </a:r>
            <a:endParaRPr lang="en-IN" sz="2000" dirty="0">
              <a:latin typeface="Google Sans"/>
              <a:cs typeface="Calibri"/>
            </a:endParaRPr>
          </a:p>
          <a:p>
            <a:pPr>
              <a:buFont typeface="Wingdings" panose="020B0604020202020204" pitchFamily="34" charset="0"/>
              <a:buChar char="Ø"/>
            </a:pPr>
            <a:endParaRPr lang="en-IN" sz="2000" dirty="0">
              <a:latin typeface="Google Sans"/>
              <a:cs typeface="Times New Roman"/>
            </a:endParaRPr>
          </a:p>
          <a:p>
            <a:pPr algn="just">
              <a:buFont typeface="Wingdings" panose="020B0604020202020204" pitchFamily="34" charset="0"/>
              <a:buChar char="Ø"/>
            </a:pPr>
            <a:r>
              <a:rPr lang="en-IN" sz="2000" dirty="0">
                <a:latin typeface="Google Sans"/>
                <a:cs typeface="Times New Roman"/>
              </a:rPr>
              <a:t>Architecture: As a convolutional neural network (CNN), </a:t>
            </a:r>
            <a:r>
              <a:rPr lang="en-US" sz="2000" b="0" i="0" dirty="0" err="1">
                <a:effectLst/>
                <a:highlight>
                  <a:srgbClr val="FFFFFF"/>
                </a:highlight>
                <a:latin typeface="Google Sans"/>
              </a:rPr>
              <a:t>AlexNet</a:t>
            </a:r>
            <a:r>
              <a:rPr lang="en-US" sz="2000" b="0" i="0" dirty="0">
                <a:effectLst/>
                <a:highlight>
                  <a:srgbClr val="FFFFFF"/>
                </a:highlight>
                <a:latin typeface="Google Sans"/>
              </a:rPr>
              <a:t> architecture consists of 5 convolutional layers, 3 max-pooling layers, 2 normalization layers, 2 fully connected layers, and 1 </a:t>
            </a:r>
            <a:r>
              <a:rPr lang="en-US" sz="2000" b="0" i="0" dirty="0" err="1">
                <a:effectLst/>
                <a:highlight>
                  <a:srgbClr val="FFFFFF"/>
                </a:highlight>
                <a:latin typeface="Google Sans"/>
              </a:rPr>
              <a:t>softmax</a:t>
            </a:r>
            <a:r>
              <a:rPr lang="en-US" sz="2000" b="0" i="0" dirty="0">
                <a:effectLst/>
                <a:highlight>
                  <a:srgbClr val="FFFFFF"/>
                </a:highlight>
                <a:latin typeface="Google Sans"/>
              </a:rPr>
              <a:t> layer.</a:t>
            </a:r>
          </a:p>
          <a:p>
            <a:pPr marL="0" indent="0" algn="just">
              <a:buNone/>
            </a:pPr>
            <a:endParaRPr lang="en-IN" sz="2000" dirty="0">
              <a:latin typeface="Google Sans"/>
              <a:cs typeface="Times New Roman"/>
            </a:endParaRPr>
          </a:p>
          <a:p>
            <a:pPr algn="just">
              <a:buFont typeface="Wingdings" panose="020B0604020202020204" pitchFamily="34" charset="0"/>
              <a:buChar char="Ø"/>
            </a:pPr>
            <a:r>
              <a:rPr lang="en-IN" sz="2000" dirty="0">
                <a:latin typeface="Google Sans"/>
                <a:cs typeface="Times New Roman"/>
              </a:rPr>
              <a:t>Impact on Image Classification: With its ability to set new benchmarks for precision and efficiency in image classification tasks, </a:t>
            </a:r>
            <a:r>
              <a:rPr lang="en-IN" sz="2000" dirty="0" err="1">
                <a:latin typeface="Google Sans"/>
                <a:cs typeface="Times New Roman"/>
              </a:rPr>
              <a:t>AlexNet</a:t>
            </a:r>
            <a:r>
              <a:rPr lang="en-IN" sz="2000" dirty="0">
                <a:latin typeface="Google Sans"/>
                <a:cs typeface="Times New Roman"/>
              </a:rPr>
              <a:t> has cemented its position as a cornerstone in the field of computer vision.</a:t>
            </a:r>
          </a:p>
          <a:p>
            <a:pPr>
              <a:buFont typeface="Wingdings" panose="020B0604020202020204" pitchFamily="34" charset="0"/>
              <a:buChar char="Ø"/>
            </a:pPr>
            <a:endParaRPr lang="en-IN" sz="1800" dirty="0">
              <a:latin typeface="Google Sans"/>
              <a:cs typeface="Calibri"/>
            </a:endParaRPr>
          </a:p>
        </p:txBody>
      </p:sp>
      <p:sp>
        <p:nvSpPr>
          <p:cNvPr id="2" name="Rectangle: Rounded Corners 1">
            <a:extLst>
              <a:ext uri="{FF2B5EF4-FFF2-40B4-BE49-F238E27FC236}">
                <a16:creationId xmlns:a16="http://schemas.microsoft.com/office/drawing/2014/main" id="{4A8596C7-DB5B-1F02-3B14-52998A813177}"/>
              </a:ext>
            </a:extLst>
          </p:cNvPr>
          <p:cNvSpPr/>
          <p:nvPr/>
        </p:nvSpPr>
        <p:spPr>
          <a:xfrm>
            <a:off x="550741" y="585192"/>
            <a:ext cx="2573867" cy="93755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err="1">
                <a:solidFill>
                  <a:schemeClr val="tx1"/>
                </a:solidFill>
                <a:latin typeface="Bookman Old Style" panose="02050604050505020204" pitchFamily="18" charset="0"/>
              </a:rPr>
              <a:t>AlexNet</a:t>
            </a:r>
            <a:r>
              <a:rPr lang="en-IN" sz="2800" dirty="0">
                <a:solidFill>
                  <a:schemeClr val="tx1"/>
                </a:solidFill>
                <a:latin typeface="Bookman Old Style" panose="02050604050505020204" pitchFamily="18" charset="0"/>
              </a:rPr>
              <a:t> :</a:t>
            </a:r>
          </a:p>
        </p:txBody>
      </p:sp>
    </p:spTree>
    <p:extLst>
      <p:ext uri="{BB962C8B-B14F-4D97-AF65-F5344CB8AC3E}">
        <p14:creationId xmlns:p14="http://schemas.microsoft.com/office/powerpoint/2010/main" val="1183255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84C1A8-6F12-6A61-DB62-225F3A990213}"/>
              </a:ext>
            </a:extLst>
          </p:cNvPr>
          <p:cNvSpPr>
            <a:spLocks noGrp="1"/>
          </p:cNvSpPr>
          <p:nvPr>
            <p:ph idx="1"/>
          </p:nvPr>
        </p:nvSpPr>
        <p:spPr>
          <a:xfrm>
            <a:off x="659091" y="1825625"/>
            <a:ext cx="10515600" cy="4351338"/>
          </a:xfrm>
        </p:spPr>
        <p:txBody>
          <a:bodyPr vert="horz" lIns="91440" tIns="45720" rIns="91440" bIns="45720" rtlCol="0" anchor="t">
            <a:normAutofit/>
          </a:bodyPr>
          <a:lstStyle/>
          <a:p>
            <a:pPr algn="just">
              <a:buFont typeface="Wingdings" panose="020B0604020202020204" pitchFamily="34" charset="0"/>
              <a:buChar char="Ø"/>
            </a:pPr>
            <a:r>
              <a:rPr lang="en-IN" sz="2000" dirty="0">
                <a:latin typeface="Google Sans"/>
                <a:cs typeface="Times New Roman"/>
              </a:rPr>
              <a:t>Innovation in Resource-Constrained Environments: </a:t>
            </a:r>
            <a:r>
              <a:rPr lang="en-IN" sz="2000" dirty="0" err="1">
                <a:latin typeface="Google Sans"/>
                <a:cs typeface="Times New Roman"/>
              </a:rPr>
              <a:t>MobileNet</a:t>
            </a:r>
            <a:r>
              <a:rPr lang="en-IN" sz="2000" dirty="0">
                <a:latin typeface="Google Sans"/>
                <a:cs typeface="Times New Roman"/>
              </a:rPr>
              <a:t> introduces a novel approach to neural network design, specifically tailored to excel in environments with limited computational resources.</a:t>
            </a:r>
            <a:endParaRPr lang="en-IN" sz="2000" dirty="0">
              <a:latin typeface="Google Sans"/>
              <a:cs typeface="Calibri" panose="020F0502020204030204"/>
            </a:endParaRPr>
          </a:p>
          <a:p>
            <a:pPr algn="just">
              <a:buFont typeface="Wingdings" panose="020B0604020202020204" pitchFamily="34" charset="0"/>
              <a:buChar char="Ø"/>
            </a:pPr>
            <a:endParaRPr lang="en-IN" sz="2000" dirty="0">
              <a:latin typeface="Google Sans"/>
              <a:cs typeface="Times New Roman"/>
            </a:endParaRPr>
          </a:p>
          <a:p>
            <a:pPr algn="just">
              <a:buFont typeface="Wingdings" panose="020B0604020202020204" pitchFamily="34" charset="0"/>
              <a:buChar char="Ø"/>
            </a:pPr>
            <a:r>
              <a:rPr lang="en-IN" sz="2000" dirty="0">
                <a:latin typeface="Google Sans"/>
                <a:cs typeface="Times New Roman"/>
              </a:rPr>
              <a:t>Leveraging Depth-Wise Separable Convolutions: By leveraging depth-wise separable convolutions, </a:t>
            </a:r>
            <a:r>
              <a:rPr lang="en-IN" sz="2000" dirty="0" err="1">
                <a:latin typeface="Google Sans"/>
                <a:cs typeface="Times New Roman"/>
              </a:rPr>
              <a:t>MobileNet</a:t>
            </a:r>
            <a:r>
              <a:rPr lang="en-IN" sz="2000" dirty="0">
                <a:latin typeface="Google Sans"/>
                <a:cs typeface="Times New Roman"/>
              </a:rPr>
              <a:t> achieves a delicate balance between computational efficiency and predictive accuracy, enhancing its suitability for deployment on mobile and embedded platforms.</a:t>
            </a:r>
            <a:endParaRPr lang="en-IN" sz="2000" dirty="0">
              <a:latin typeface="Google Sans"/>
              <a:cs typeface="Calibri" panose="020F0502020204030204"/>
            </a:endParaRPr>
          </a:p>
          <a:p>
            <a:pPr algn="just">
              <a:buFont typeface="Wingdings" panose="020B0604020202020204" pitchFamily="34" charset="0"/>
              <a:buChar char="Ø"/>
            </a:pPr>
            <a:endParaRPr lang="en-IN" sz="2000" dirty="0">
              <a:latin typeface="Google Sans"/>
              <a:cs typeface="Times New Roman"/>
            </a:endParaRPr>
          </a:p>
          <a:p>
            <a:pPr algn="just">
              <a:buFont typeface="Wingdings" panose="020B0604020202020204" pitchFamily="34" charset="0"/>
              <a:buChar char="Ø"/>
            </a:pPr>
            <a:r>
              <a:rPr lang="en-IN" sz="2000" dirty="0">
                <a:latin typeface="Google Sans"/>
                <a:cs typeface="Times New Roman"/>
              </a:rPr>
              <a:t>Real-Time Object Recognition: </a:t>
            </a:r>
            <a:r>
              <a:rPr lang="en-IN" sz="2000" dirty="0" err="1">
                <a:latin typeface="Google Sans"/>
                <a:cs typeface="Times New Roman"/>
              </a:rPr>
              <a:t>MobileNet's</a:t>
            </a:r>
            <a:r>
              <a:rPr lang="en-IN" sz="2000" dirty="0">
                <a:latin typeface="Google Sans"/>
                <a:cs typeface="Times New Roman"/>
              </a:rPr>
              <a:t> streamlined architecture enables real-time object recognition with minimal computational overhead, making it a crucial tool for various applications, including mobile image processing and edge computing.</a:t>
            </a:r>
            <a:endParaRPr lang="en-IN" sz="2000" dirty="0">
              <a:latin typeface="Google Sans"/>
              <a:cs typeface="Calibri"/>
            </a:endParaRPr>
          </a:p>
          <a:p>
            <a:pPr>
              <a:buFont typeface="Wingdings" panose="020B0604020202020204" pitchFamily="34" charset="0"/>
              <a:buChar char="Ø"/>
            </a:pPr>
            <a:endParaRPr lang="en-IN" sz="1800" dirty="0">
              <a:latin typeface="Google Sans"/>
              <a:cs typeface="Calibri"/>
            </a:endParaRPr>
          </a:p>
        </p:txBody>
      </p:sp>
      <p:sp>
        <p:nvSpPr>
          <p:cNvPr id="2" name="Rectangle: Rounded Corners 1">
            <a:extLst>
              <a:ext uri="{FF2B5EF4-FFF2-40B4-BE49-F238E27FC236}">
                <a16:creationId xmlns:a16="http://schemas.microsoft.com/office/drawing/2014/main" id="{B34416F8-2EDF-E66B-2667-0AC35D65FA73}"/>
              </a:ext>
            </a:extLst>
          </p:cNvPr>
          <p:cNvSpPr/>
          <p:nvPr/>
        </p:nvSpPr>
        <p:spPr>
          <a:xfrm>
            <a:off x="550741" y="566338"/>
            <a:ext cx="2573867" cy="93755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err="1">
                <a:solidFill>
                  <a:schemeClr val="tx1"/>
                </a:solidFill>
                <a:latin typeface="Bookman Old Style" panose="02050604050505020204" pitchFamily="18" charset="0"/>
              </a:rPr>
              <a:t>MobileNet</a:t>
            </a:r>
            <a:r>
              <a:rPr lang="en-IN" sz="2800" dirty="0">
                <a:solidFill>
                  <a:schemeClr val="tx1"/>
                </a:solidFill>
                <a:latin typeface="Bookman Old Style" panose="02050604050505020204" pitchFamily="18" charset="0"/>
              </a:rPr>
              <a:t> :</a:t>
            </a:r>
          </a:p>
        </p:txBody>
      </p:sp>
    </p:spTree>
    <p:extLst>
      <p:ext uri="{BB962C8B-B14F-4D97-AF65-F5344CB8AC3E}">
        <p14:creationId xmlns:p14="http://schemas.microsoft.com/office/powerpoint/2010/main" val="273116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A5055-D263-EC00-643B-3E6CD6A44B17}"/>
              </a:ext>
            </a:extLst>
          </p:cNvPr>
          <p:cNvPicPr>
            <a:picLocks noChangeAspect="1"/>
          </p:cNvPicPr>
          <p:nvPr/>
        </p:nvPicPr>
        <p:blipFill rotWithShape="1">
          <a:blip r:embed="rId2">
            <a:extLst>
              <a:ext uri="{28A0092B-C50C-407E-A947-70E740481C1C}">
                <a14:useLocalDpi xmlns:a14="http://schemas.microsoft.com/office/drawing/2010/main" val="0"/>
              </a:ext>
            </a:extLst>
          </a:blip>
          <a:srcRect t="2909"/>
          <a:stretch/>
        </p:blipFill>
        <p:spPr>
          <a:xfrm rot="16200000">
            <a:off x="3249261" y="-1893186"/>
            <a:ext cx="6069657" cy="10476539"/>
          </a:xfrm>
          <a:prstGeom prst="rect">
            <a:avLst/>
          </a:prstGeom>
        </p:spPr>
      </p:pic>
      <p:sp>
        <p:nvSpPr>
          <p:cNvPr id="16" name="Rectangle 15">
            <a:extLst>
              <a:ext uri="{FF2B5EF4-FFF2-40B4-BE49-F238E27FC236}">
                <a16:creationId xmlns:a16="http://schemas.microsoft.com/office/drawing/2014/main" id="{2B5061F7-A1A8-8600-437F-C06266CE1B57}"/>
              </a:ext>
            </a:extLst>
          </p:cNvPr>
          <p:cNvSpPr/>
          <p:nvPr/>
        </p:nvSpPr>
        <p:spPr>
          <a:xfrm>
            <a:off x="4213186" y="3345084"/>
            <a:ext cx="3113590" cy="2729361"/>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a:ln>
                  <a:solidFill>
                    <a:schemeClr val="tx1"/>
                  </a:solidFill>
                </a:ln>
                <a:solidFill>
                  <a:schemeClr val="tx1"/>
                </a:solidFill>
                <a:latin typeface="Google Sans"/>
              </a:rPr>
              <a:t>Stage 3 : Model Training and Evaluation</a:t>
            </a:r>
          </a:p>
          <a:p>
            <a:pPr algn="ctr"/>
            <a:endParaRPr lang="en-IN" sz="2000" b="1">
              <a:ln>
                <a:solidFill>
                  <a:schemeClr val="tx1"/>
                </a:solidFill>
              </a:ln>
              <a:solidFill>
                <a:schemeClr val="tx1"/>
              </a:solidFill>
              <a:latin typeface="Google Sans"/>
            </a:endParaRP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AlexNet</a:t>
            </a: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VGG16</a:t>
            </a: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Mobilenet</a:t>
            </a:r>
          </a:p>
        </p:txBody>
      </p:sp>
      <p:cxnSp>
        <p:nvCxnSpPr>
          <p:cNvPr id="21" name="Straight Arrow Connector 20">
            <a:extLst>
              <a:ext uri="{FF2B5EF4-FFF2-40B4-BE49-F238E27FC236}">
                <a16:creationId xmlns:a16="http://schemas.microsoft.com/office/drawing/2014/main" id="{89863BA1-38A7-05B0-5308-8235AC1F0964}"/>
              </a:ext>
            </a:extLst>
          </p:cNvPr>
          <p:cNvCxnSpPr/>
          <p:nvPr/>
        </p:nvCxnSpPr>
        <p:spPr>
          <a:xfrm flipH="1" flipV="1">
            <a:off x="3633733" y="3831220"/>
            <a:ext cx="579453" cy="4649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6B5FE7DB-E4F9-C7E2-E21C-B13B11BD8925}"/>
              </a:ext>
            </a:extLst>
          </p:cNvPr>
          <p:cNvCxnSpPr>
            <a:cxnSpLocks/>
          </p:cNvCxnSpPr>
          <p:nvPr/>
        </p:nvCxnSpPr>
        <p:spPr>
          <a:xfrm flipH="1">
            <a:off x="3633733" y="5123362"/>
            <a:ext cx="579453" cy="396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9F715381-1F10-5D12-64AC-1C867143EB46}"/>
              </a:ext>
            </a:extLst>
          </p:cNvPr>
          <p:cNvSpPr/>
          <p:nvPr/>
        </p:nvSpPr>
        <p:spPr>
          <a:xfrm>
            <a:off x="1284790" y="601884"/>
            <a:ext cx="9800019" cy="2327334"/>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344AF063-EF4D-10FC-BAB5-B1F1C7B4631C}"/>
              </a:ext>
            </a:extLst>
          </p:cNvPr>
          <p:cNvSpPr/>
          <p:nvPr/>
        </p:nvSpPr>
        <p:spPr>
          <a:xfrm>
            <a:off x="7815083" y="3429000"/>
            <a:ext cx="3269726" cy="2827116"/>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71359F03-16D0-F91F-6351-C5F0A5D6E9F4}"/>
              </a:ext>
            </a:extLst>
          </p:cNvPr>
          <p:cNvSpPr/>
          <p:nvPr/>
        </p:nvSpPr>
        <p:spPr>
          <a:xfrm>
            <a:off x="4213186" y="3345083"/>
            <a:ext cx="3113590" cy="2729357"/>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76B9803-03C5-10CA-CC94-EA8079C2F019}"/>
              </a:ext>
            </a:extLst>
          </p:cNvPr>
          <p:cNvSpPr/>
          <p:nvPr/>
        </p:nvSpPr>
        <p:spPr>
          <a:xfrm>
            <a:off x="982653" y="3345083"/>
            <a:ext cx="2639505" cy="1168462"/>
          </a:xfrm>
          <a:prstGeom prst="rect">
            <a:avLst/>
          </a:prstGeom>
          <a:solidFill>
            <a:schemeClr val="tx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solidFill>
                  <a:schemeClr val="tx1"/>
                </a:solidFill>
                <a:latin typeface="Bookman Old Style" panose="02050604050505020204" pitchFamily="18" charset="0"/>
              </a:rPr>
              <a:t>P</a:t>
            </a:r>
            <a:r>
              <a:rPr lang="en-IN" sz="1800" b="0" i="0" dirty="0">
                <a:solidFill>
                  <a:schemeClr val="tx1"/>
                </a:solidFill>
                <a:effectLst/>
                <a:latin typeface="Bookman Old Style" panose="02050604050505020204" pitchFamily="18" charset="0"/>
              </a:rPr>
              <a:t>aranoid </a:t>
            </a:r>
            <a:r>
              <a:rPr lang="en-IN" dirty="0">
                <a:solidFill>
                  <a:schemeClr val="tx1"/>
                </a:solidFill>
                <a:latin typeface="Bookman Old Style" panose="02050604050505020204" pitchFamily="18" charset="0"/>
              </a:rPr>
              <a:t>S</a:t>
            </a:r>
            <a:r>
              <a:rPr lang="en-IN" sz="1800" b="0" i="0" dirty="0">
                <a:solidFill>
                  <a:schemeClr val="tx1"/>
                </a:solidFill>
                <a:effectLst/>
                <a:latin typeface="Bookman Old Style" panose="02050604050505020204" pitchFamily="18" charset="0"/>
              </a:rPr>
              <a:t>chizophrenia</a:t>
            </a:r>
          </a:p>
          <a:p>
            <a:pPr algn="ctr"/>
            <a:r>
              <a:rPr lang="en-IN" sz="1800" b="0" i="0" dirty="0">
                <a:solidFill>
                  <a:schemeClr val="tx1"/>
                </a:solidFill>
                <a:effectLst/>
                <a:latin typeface="Bookman Old Style" panose="02050604050505020204" pitchFamily="18" charset="0"/>
              </a:rPr>
              <a:t> {s} Group</a:t>
            </a:r>
            <a:endParaRPr lang="en-IN" dirty="0">
              <a:solidFill>
                <a:schemeClr val="tx1"/>
              </a:solidFill>
              <a:latin typeface="Bookman Old Style" panose="02050604050505020204" pitchFamily="18" charset="0"/>
            </a:endParaRPr>
          </a:p>
        </p:txBody>
      </p:sp>
      <p:sp>
        <p:nvSpPr>
          <p:cNvPr id="5" name="Rectangle 4">
            <a:extLst>
              <a:ext uri="{FF2B5EF4-FFF2-40B4-BE49-F238E27FC236}">
                <a16:creationId xmlns:a16="http://schemas.microsoft.com/office/drawing/2014/main" id="{657E57C3-98DB-1868-6189-C13A42CF2B70}"/>
              </a:ext>
            </a:extLst>
          </p:cNvPr>
          <p:cNvSpPr/>
          <p:nvPr/>
        </p:nvSpPr>
        <p:spPr>
          <a:xfrm>
            <a:off x="1006866" y="4996205"/>
            <a:ext cx="2599452" cy="1078239"/>
          </a:xfrm>
          <a:prstGeom prst="rect">
            <a:avLst/>
          </a:prstGeom>
          <a:solidFill>
            <a:schemeClr val="tx2">
              <a:lumMod val="40000"/>
              <a:lumOff val="60000"/>
            </a:schemeClr>
          </a:solidFill>
          <a:ln>
            <a:solidFill>
              <a:schemeClr val="tx1">
                <a:lumMod val="65000"/>
                <a:lumOff val="3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solidFill>
                  <a:schemeClr val="tx1"/>
                </a:solidFill>
                <a:latin typeface="Bookman Old Style" panose="02050604050505020204" pitchFamily="18" charset="0"/>
              </a:rPr>
              <a:t>H</a:t>
            </a:r>
            <a:r>
              <a:rPr lang="en-IN" sz="1800" b="0" i="0" dirty="0">
                <a:solidFill>
                  <a:schemeClr val="tx1"/>
                </a:solidFill>
                <a:effectLst/>
                <a:latin typeface="Bookman Old Style" panose="02050604050505020204" pitchFamily="18" charset="0"/>
              </a:rPr>
              <a:t>ealthy </a:t>
            </a:r>
          </a:p>
          <a:p>
            <a:pPr algn="ctr"/>
            <a:r>
              <a:rPr lang="en-IN" sz="1800" b="0" i="0" dirty="0">
                <a:solidFill>
                  <a:schemeClr val="tx1"/>
                </a:solidFill>
                <a:effectLst/>
                <a:latin typeface="Bookman Old Style" panose="02050604050505020204" pitchFamily="18" charset="0"/>
              </a:rPr>
              <a:t> {h} Group</a:t>
            </a:r>
            <a:endParaRPr lang="en-IN"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231094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32A3D4-9579-7472-DB36-A602FBAB5CD4}"/>
              </a:ext>
            </a:extLst>
          </p:cNvPr>
          <p:cNvSpPr txBox="1"/>
          <p:nvPr/>
        </p:nvSpPr>
        <p:spPr>
          <a:xfrm>
            <a:off x="347241" y="243068"/>
            <a:ext cx="3495554" cy="646331"/>
          </a:xfrm>
          <a:prstGeom prst="rect">
            <a:avLst/>
          </a:prstGeom>
          <a:noFill/>
        </p:spPr>
        <p:txBody>
          <a:bodyPr wrap="square" rtlCol="0">
            <a:spAutoFit/>
          </a:bodyPr>
          <a:lstStyle/>
          <a:p>
            <a:r>
              <a:rPr lang="en-IN"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 :</a:t>
            </a:r>
          </a:p>
        </p:txBody>
      </p:sp>
      <p:sp>
        <p:nvSpPr>
          <p:cNvPr id="4" name="Rectangle: Rounded Corners 3">
            <a:extLst>
              <a:ext uri="{FF2B5EF4-FFF2-40B4-BE49-F238E27FC236}">
                <a16:creationId xmlns:a16="http://schemas.microsoft.com/office/drawing/2014/main" id="{657AF5B8-89E0-FF06-7E7E-53DA2E97966C}"/>
              </a:ext>
            </a:extLst>
          </p:cNvPr>
          <p:cNvSpPr/>
          <p:nvPr/>
        </p:nvSpPr>
        <p:spPr>
          <a:xfrm>
            <a:off x="491066" y="1058465"/>
            <a:ext cx="2573867" cy="93755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 typeface="Wingdings" panose="05000000000000000000" pitchFamily="2" charset="2"/>
              <a:buChar char="v"/>
            </a:pPr>
            <a:r>
              <a:rPr lang="en-IN" sz="2800" dirty="0">
                <a:solidFill>
                  <a:schemeClr val="tx1"/>
                </a:solidFill>
                <a:latin typeface="Bookman Old Style" panose="02050604050505020204" pitchFamily="18" charset="0"/>
              </a:rPr>
              <a:t>VGG16 :</a:t>
            </a:r>
          </a:p>
        </p:txBody>
      </p:sp>
      <p:pic>
        <p:nvPicPr>
          <p:cNvPr id="7" name="Picture 6">
            <a:extLst>
              <a:ext uri="{FF2B5EF4-FFF2-40B4-BE49-F238E27FC236}">
                <a16:creationId xmlns:a16="http://schemas.microsoft.com/office/drawing/2014/main" id="{44557781-99F1-FF0C-4E75-A9560C682A28}"/>
              </a:ext>
            </a:extLst>
          </p:cNvPr>
          <p:cNvPicPr>
            <a:picLocks noChangeAspect="1"/>
          </p:cNvPicPr>
          <p:nvPr/>
        </p:nvPicPr>
        <p:blipFill rotWithShape="1">
          <a:blip r:embed="rId2">
            <a:extLst>
              <a:ext uri="{28A0092B-C50C-407E-A947-70E740481C1C}">
                <a14:useLocalDpi xmlns:a14="http://schemas.microsoft.com/office/drawing/2010/main" val="0"/>
              </a:ext>
            </a:extLst>
          </a:blip>
          <a:srcRect l="8505" t="67047" r="48723" b="7145"/>
          <a:stretch/>
        </p:blipFill>
        <p:spPr>
          <a:xfrm>
            <a:off x="347241" y="2635045"/>
            <a:ext cx="7790140" cy="3313268"/>
          </a:xfrm>
          <a:prstGeom prst="rect">
            <a:avLst/>
          </a:prstGeom>
        </p:spPr>
      </p:pic>
      <p:sp>
        <p:nvSpPr>
          <p:cNvPr id="8" name="Rectangle: Rounded Corners 7">
            <a:extLst>
              <a:ext uri="{FF2B5EF4-FFF2-40B4-BE49-F238E27FC236}">
                <a16:creationId xmlns:a16="http://schemas.microsoft.com/office/drawing/2014/main" id="{4D8777DB-B7C4-23F2-F3FF-D0A1468EA052}"/>
              </a:ext>
            </a:extLst>
          </p:cNvPr>
          <p:cNvSpPr/>
          <p:nvPr/>
        </p:nvSpPr>
        <p:spPr>
          <a:xfrm>
            <a:off x="8262769" y="2923565"/>
            <a:ext cx="3285065" cy="2606768"/>
          </a:xfrm>
          <a:prstGeom prst="round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u="sng" dirty="0">
                <a:solidFill>
                  <a:schemeClr val="bg1"/>
                </a:solidFill>
                <a:latin typeface="Bahnschrift Light" panose="020B0502040204020203" pitchFamily="34" charset="0"/>
              </a:rPr>
              <a:t>Average Accuracy </a:t>
            </a:r>
            <a:r>
              <a:rPr lang="en-IN" sz="2000" b="1" dirty="0">
                <a:solidFill>
                  <a:schemeClr val="bg1"/>
                </a:solidFill>
                <a:latin typeface="Bahnschrift Light" panose="020B0502040204020203" pitchFamily="34" charset="0"/>
              </a:rPr>
              <a:t>: 88.415 %</a:t>
            </a:r>
          </a:p>
          <a:p>
            <a:pPr algn="ctr"/>
            <a:endParaRPr lang="en-IN" sz="2000" b="1" dirty="0">
              <a:solidFill>
                <a:schemeClr val="bg1"/>
              </a:solidFill>
              <a:latin typeface="Bahnschrift Light" panose="020B0502040204020203" pitchFamily="34" charset="0"/>
            </a:endParaRPr>
          </a:p>
          <a:p>
            <a:pPr algn="ctr"/>
            <a:r>
              <a:rPr lang="en-IN" sz="2000" b="1" u="sng" dirty="0">
                <a:solidFill>
                  <a:schemeClr val="bg1"/>
                </a:solidFill>
                <a:latin typeface="Bahnschrift Light" panose="020B0502040204020203" pitchFamily="34" charset="0"/>
              </a:rPr>
              <a:t>Average Loss</a:t>
            </a:r>
            <a:r>
              <a:rPr lang="en-IN" sz="2000" b="1" dirty="0">
                <a:solidFill>
                  <a:schemeClr val="bg1"/>
                </a:solidFill>
                <a:latin typeface="Bahnschrift Light" panose="020B0502040204020203" pitchFamily="34" charset="0"/>
              </a:rPr>
              <a:t>:</a:t>
            </a:r>
          </a:p>
          <a:p>
            <a:pPr algn="ctr"/>
            <a:r>
              <a:rPr lang="en-IN" sz="2000" b="1" dirty="0">
                <a:latin typeface="Bahnschrift Light" panose="020B0502040204020203" pitchFamily="34" charset="0"/>
              </a:rPr>
              <a:t>0.26186</a:t>
            </a:r>
          </a:p>
        </p:txBody>
      </p:sp>
    </p:spTree>
    <p:extLst>
      <p:ext uri="{BB962C8B-B14F-4D97-AF65-F5344CB8AC3E}">
        <p14:creationId xmlns:p14="http://schemas.microsoft.com/office/powerpoint/2010/main" val="1436523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A238345-CC4A-442E-58E8-E35324A2CF0C}"/>
              </a:ext>
            </a:extLst>
          </p:cNvPr>
          <p:cNvSpPr/>
          <p:nvPr/>
        </p:nvSpPr>
        <p:spPr>
          <a:xfrm>
            <a:off x="230420" y="217421"/>
            <a:ext cx="2893671" cy="799189"/>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Bookman Old Style" panose="02050604050505020204" pitchFamily="18" charset="0"/>
              </a:rPr>
              <a:t>CODE USED :</a:t>
            </a:r>
          </a:p>
        </p:txBody>
      </p:sp>
      <p:pic>
        <p:nvPicPr>
          <p:cNvPr id="6" name="Picture 5">
            <a:extLst>
              <a:ext uri="{FF2B5EF4-FFF2-40B4-BE49-F238E27FC236}">
                <a16:creationId xmlns:a16="http://schemas.microsoft.com/office/drawing/2014/main" id="{43130F96-5122-214B-644B-25D26F046D26}"/>
              </a:ext>
            </a:extLst>
          </p:cNvPr>
          <p:cNvPicPr>
            <a:picLocks noChangeAspect="1"/>
          </p:cNvPicPr>
          <p:nvPr/>
        </p:nvPicPr>
        <p:blipFill rotWithShape="1">
          <a:blip r:embed="rId2">
            <a:extLst>
              <a:ext uri="{28A0092B-C50C-407E-A947-70E740481C1C}">
                <a14:useLocalDpi xmlns:a14="http://schemas.microsoft.com/office/drawing/2010/main" val="0"/>
              </a:ext>
            </a:extLst>
          </a:blip>
          <a:srcRect l="10902" t="18314" r="7911"/>
          <a:stretch/>
        </p:blipFill>
        <p:spPr>
          <a:xfrm>
            <a:off x="664053" y="1140643"/>
            <a:ext cx="10629258" cy="5499936"/>
          </a:xfrm>
          <a:prstGeom prst="rect">
            <a:avLst/>
          </a:prstGeom>
        </p:spPr>
      </p:pic>
    </p:spTree>
    <p:extLst>
      <p:ext uri="{BB962C8B-B14F-4D97-AF65-F5344CB8AC3E}">
        <p14:creationId xmlns:p14="http://schemas.microsoft.com/office/powerpoint/2010/main" val="3209311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C3A996-96AD-61CC-1D47-C7D979985A71}"/>
              </a:ext>
            </a:extLst>
          </p:cNvPr>
          <p:cNvPicPr>
            <a:picLocks noChangeAspect="1"/>
          </p:cNvPicPr>
          <p:nvPr/>
        </p:nvPicPr>
        <p:blipFill rotWithShape="1">
          <a:blip r:embed="rId2">
            <a:extLst>
              <a:ext uri="{28A0092B-C50C-407E-A947-70E740481C1C}">
                <a14:useLocalDpi xmlns:a14="http://schemas.microsoft.com/office/drawing/2010/main" val="0"/>
              </a:ext>
            </a:extLst>
          </a:blip>
          <a:srcRect l="13376" t="12351" r="6148"/>
          <a:stretch/>
        </p:blipFill>
        <p:spPr>
          <a:xfrm>
            <a:off x="603314" y="530257"/>
            <a:ext cx="10633436" cy="5797485"/>
          </a:xfrm>
          <a:prstGeom prst="rect">
            <a:avLst/>
          </a:prstGeom>
        </p:spPr>
      </p:pic>
    </p:spTree>
    <p:extLst>
      <p:ext uri="{BB962C8B-B14F-4D97-AF65-F5344CB8AC3E}">
        <p14:creationId xmlns:p14="http://schemas.microsoft.com/office/powerpoint/2010/main" val="2895359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4EEA371-4A5A-DEF8-B787-7C9BAD9BBA55}"/>
              </a:ext>
            </a:extLst>
          </p:cNvPr>
          <p:cNvSpPr/>
          <p:nvPr/>
        </p:nvSpPr>
        <p:spPr>
          <a:xfrm>
            <a:off x="550741" y="556911"/>
            <a:ext cx="2748640" cy="93755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 typeface="Wingdings" panose="05000000000000000000" pitchFamily="2" charset="2"/>
              <a:buChar char="v"/>
            </a:pPr>
            <a:r>
              <a:rPr lang="en-IN" sz="2800" dirty="0" err="1">
                <a:solidFill>
                  <a:schemeClr val="tx1"/>
                </a:solidFill>
                <a:latin typeface="Bookman Old Style" panose="02050604050505020204" pitchFamily="18" charset="0"/>
              </a:rPr>
              <a:t>MobileNet</a:t>
            </a:r>
            <a:r>
              <a:rPr lang="en-IN" sz="2800" dirty="0">
                <a:solidFill>
                  <a:schemeClr val="tx1"/>
                </a:solidFill>
                <a:latin typeface="Bookman Old Style" panose="02050604050505020204" pitchFamily="18" charset="0"/>
              </a:rPr>
              <a:t> :</a:t>
            </a:r>
          </a:p>
        </p:txBody>
      </p:sp>
      <p:pic>
        <p:nvPicPr>
          <p:cNvPr id="5" name="Picture 4">
            <a:extLst>
              <a:ext uri="{FF2B5EF4-FFF2-40B4-BE49-F238E27FC236}">
                <a16:creationId xmlns:a16="http://schemas.microsoft.com/office/drawing/2014/main" id="{8380DEAA-A344-4CD6-4CE6-869858A4D0AD}"/>
              </a:ext>
            </a:extLst>
          </p:cNvPr>
          <p:cNvPicPr>
            <a:picLocks noChangeAspect="1"/>
          </p:cNvPicPr>
          <p:nvPr/>
        </p:nvPicPr>
        <p:blipFill rotWithShape="1">
          <a:blip r:embed="rId2">
            <a:extLst>
              <a:ext uri="{28A0092B-C50C-407E-A947-70E740481C1C}">
                <a14:useLocalDpi xmlns:a14="http://schemas.microsoft.com/office/drawing/2010/main" val="0"/>
              </a:ext>
            </a:extLst>
          </a:blip>
          <a:srcRect l="13376" t="50000" r="47654" b="24887"/>
          <a:stretch/>
        </p:blipFill>
        <p:spPr>
          <a:xfrm>
            <a:off x="278669" y="1886579"/>
            <a:ext cx="8058240" cy="2921091"/>
          </a:xfrm>
          <a:prstGeom prst="rect">
            <a:avLst/>
          </a:prstGeom>
        </p:spPr>
      </p:pic>
      <p:sp>
        <p:nvSpPr>
          <p:cNvPr id="6" name="Rectangle: Rounded Corners 5">
            <a:extLst>
              <a:ext uri="{FF2B5EF4-FFF2-40B4-BE49-F238E27FC236}">
                <a16:creationId xmlns:a16="http://schemas.microsoft.com/office/drawing/2014/main" id="{AA3B2C2E-3E98-7D1F-469C-3F7A60909FEB}"/>
              </a:ext>
            </a:extLst>
          </p:cNvPr>
          <p:cNvSpPr/>
          <p:nvPr/>
        </p:nvSpPr>
        <p:spPr>
          <a:xfrm>
            <a:off x="8583281" y="2125616"/>
            <a:ext cx="3285065" cy="2606768"/>
          </a:xfrm>
          <a:prstGeom prst="round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u="sng" dirty="0">
                <a:solidFill>
                  <a:schemeClr val="bg1"/>
                </a:solidFill>
                <a:latin typeface="Bahnschrift Light" panose="020B0502040204020203" pitchFamily="34" charset="0"/>
              </a:rPr>
              <a:t>Average Accuracy </a:t>
            </a:r>
            <a:r>
              <a:rPr lang="en-IN" sz="2000" b="1" dirty="0">
                <a:solidFill>
                  <a:schemeClr val="bg1"/>
                </a:solidFill>
                <a:latin typeface="Bahnschrift Light" panose="020B0502040204020203" pitchFamily="34" charset="0"/>
              </a:rPr>
              <a:t>: 88.483 %</a:t>
            </a:r>
          </a:p>
          <a:p>
            <a:pPr algn="ctr"/>
            <a:endParaRPr lang="en-IN" sz="2000" b="1" dirty="0">
              <a:solidFill>
                <a:schemeClr val="bg1"/>
              </a:solidFill>
              <a:latin typeface="Bahnschrift Light" panose="020B0502040204020203" pitchFamily="34" charset="0"/>
            </a:endParaRPr>
          </a:p>
          <a:p>
            <a:pPr algn="ctr"/>
            <a:r>
              <a:rPr lang="en-IN" sz="2000" b="1" u="sng" dirty="0">
                <a:solidFill>
                  <a:schemeClr val="bg1"/>
                </a:solidFill>
                <a:latin typeface="Bahnschrift Light" panose="020B0502040204020203" pitchFamily="34" charset="0"/>
              </a:rPr>
              <a:t>Average Loss</a:t>
            </a:r>
            <a:r>
              <a:rPr lang="en-IN" sz="2000" b="1" dirty="0">
                <a:solidFill>
                  <a:schemeClr val="bg1"/>
                </a:solidFill>
                <a:latin typeface="Bahnschrift Light" panose="020B0502040204020203" pitchFamily="34" charset="0"/>
              </a:rPr>
              <a:t>:</a:t>
            </a:r>
          </a:p>
          <a:p>
            <a:pPr algn="ctr"/>
            <a:r>
              <a:rPr lang="en-IN" sz="2000" b="1" dirty="0">
                <a:solidFill>
                  <a:schemeClr val="bg1"/>
                </a:solidFill>
                <a:latin typeface="Bahnschrift Light" panose="020B0502040204020203" pitchFamily="34" charset="0"/>
              </a:rPr>
              <a:t>0.12989</a:t>
            </a:r>
          </a:p>
          <a:p>
            <a:pPr algn="ctr"/>
            <a:endParaRPr lang="en-IN" dirty="0"/>
          </a:p>
        </p:txBody>
      </p:sp>
    </p:spTree>
    <p:extLst>
      <p:ext uri="{BB962C8B-B14F-4D97-AF65-F5344CB8AC3E}">
        <p14:creationId xmlns:p14="http://schemas.microsoft.com/office/powerpoint/2010/main" val="2533150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0691E0F-BDF8-B7D6-943A-FE524F91A322}"/>
              </a:ext>
            </a:extLst>
          </p:cNvPr>
          <p:cNvSpPr/>
          <p:nvPr/>
        </p:nvSpPr>
        <p:spPr>
          <a:xfrm>
            <a:off x="334115" y="170288"/>
            <a:ext cx="2893671" cy="799189"/>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Bookman Old Style" panose="02050604050505020204" pitchFamily="18" charset="0"/>
              </a:rPr>
              <a:t>CODE USED :</a:t>
            </a:r>
          </a:p>
        </p:txBody>
      </p:sp>
      <p:pic>
        <p:nvPicPr>
          <p:cNvPr id="6" name="Picture 5">
            <a:extLst>
              <a:ext uri="{FF2B5EF4-FFF2-40B4-BE49-F238E27FC236}">
                <a16:creationId xmlns:a16="http://schemas.microsoft.com/office/drawing/2014/main" id="{7764FFB9-5406-0361-7B90-D8576CBE2D9B}"/>
              </a:ext>
            </a:extLst>
          </p:cNvPr>
          <p:cNvPicPr>
            <a:picLocks noChangeAspect="1"/>
          </p:cNvPicPr>
          <p:nvPr/>
        </p:nvPicPr>
        <p:blipFill rotWithShape="1">
          <a:blip r:embed="rId2">
            <a:extLst>
              <a:ext uri="{28A0092B-C50C-407E-A947-70E740481C1C}">
                <a14:useLocalDpi xmlns:a14="http://schemas.microsoft.com/office/drawing/2010/main" val="0"/>
              </a:ext>
            </a:extLst>
          </a:blip>
          <a:srcRect l="14305" t="27491" r="8144" b="7904"/>
          <a:stretch/>
        </p:blipFill>
        <p:spPr>
          <a:xfrm>
            <a:off x="334115" y="1213700"/>
            <a:ext cx="9455085" cy="4430599"/>
          </a:xfrm>
          <a:prstGeom prst="rect">
            <a:avLst/>
          </a:prstGeom>
        </p:spPr>
      </p:pic>
    </p:spTree>
    <p:extLst>
      <p:ext uri="{BB962C8B-B14F-4D97-AF65-F5344CB8AC3E}">
        <p14:creationId xmlns:p14="http://schemas.microsoft.com/office/powerpoint/2010/main" val="2687699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810BE9-F809-1B84-AEE0-1DE6C3F4E535}"/>
              </a:ext>
            </a:extLst>
          </p:cNvPr>
          <p:cNvPicPr>
            <a:picLocks noChangeAspect="1"/>
          </p:cNvPicPr>
          <p:nvPr/>
        </p:nvPicPr>
        <p:blipFill rotWithShape="1">
          <a:blip r:embed="rId2">
            <a:extLst>
              <a:ext uri="{28A0092B-C50C-407E-A947-70E740481C1C}">
                <a14:useLocalDpi xmlns:a14="http://schemas.microsoft.com/office/drawing/2010/main" val="0"/>
              </a:ext>
            </a:extLst>
          </a:blip>
          <a:srcRect l="14460" t="27767" r="6037" b="7629"/>
          <a:stretch/>
        </p:blipFill>
        <p:spPr>
          <a:xfrm>
            <a:off x="876695" y="0"/>
            <a:ext cx="8804634" cy="4024498"/>
          </a:xfrm>
          <a:prstGeom prst="rect">
            <a:avLst/>
          </a:prstGeom>
        </p:spPr>
      </p:pic>
      <p:pic>
        <p:nvPicPr>
          <p:cNvPr id="11" name="Picture 10">
            <a:extLst>
              <a:ext uri="{FF2B5EF4-FFF2-40B4-BE49-F238E27FC236}">
                <a16:creationId xmlns:a16="http://schemas.microsoft.com/office/drawing/2014/main" id="{E2BAEC95-D3FB-06D0-E9F7-EFA54849CE73}"/>
              </a:ext>
            </a:extLst>
          </p:cNvPr>
          <p:cNvPicPr>
            <a:picLocks noChangeAspect="1"/>
          </p:cNvPicPr>
          <p:nvPr/>
        </p:nvPicPr>
        <p:blipFill rotWithShape="1">
          <a:blip r:embed="rId3">
            <a:extLst>
              <a:ext uri="{28A0092B-C50C-407E-A947-70E740481C1C}">
                <a14:useLocalDpi xmlns:a14="http://schemas.microsoft.com/office/drawing/2010/main" val="0"/>
              </a:ext>
            </a:extLst>
          </a:blip>
          <a:srcRect l="14458" t="27766" r="6067" b="27561"/>
          <a:stretch/>
        </p:blipFill>
        <p:spPr>
          <a:xfrm>
            <a:off x="876695" y="4024498"/>
            <a:ext cx="8880048" cy="2807787"/>
          </a:xfrm>
          <a:prstGeom prst="rect">
            <a:avLst/>
          </a:prstGeom>
        </p:spPr>
      </p:pic>
    </p:spTree>
    <p:extLst>
      <p:ext uri="{BB962C8B-B14F-4D97-AF65-F5344CB8AC3E}">
        <p14:creationId xmlns:p14="http://schemas.microsoft.com/office/powerpoint/2010/main" val="1740145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544F35-20AE-8A22-D81E-E6D2312C112B}"/>
              </a:ext>
            </a:extLst>
          </p:cNvPr>
          <p:cNvSpPr>
            <a:spLocks noGrp="1"/>
          </p:cNvSpPr>
          <p:nvPr>
            <p:ph type="title"/>
          </p:nvPr>
        </p:nvSpPr>
        <p:spPr>
          <a:xfrm>
            <a:off x="724616" y="429388"/>
            <a:ext cx="5334197" cy="1034590"/>
          </a:xfrm>
        </p:spPr>
        <p:txBody>
          <a:bodyPr anchor="ctr">
            <a:normAutofit/>
          </a:bodyPr>
          <a:lstStyle/>
          <a:p>
            <a:r>
              <a:rPr lang="en-US" sz="3600" b="1" u="sng" dirty="0">
                <a:effectLst>
                  <a:outerShdw blurRad="38100" dist="38100" dir="2700000" algn="tl">
                    <a:srgbClr val="000000">
                      <a:alpha val="43137"/>
                    </a:srgbClr>
                  </a:outerShdw>
                </a:effectLst>
                <a:latin typeface="Times New Roman"/>
                <a:cs typeface="Times New Roman"/>
              </a:rPr>
              <a:t>INTRODUCTION</a:t>
            </a:r>
            <a:r>
              <a:rPr lang="en-US" sz="3600" b="1" dirty="0">
                <a:effectLst>
                  <a:outerShdw blurRad="38100" dist="38100" dir="2700000" algn="tl">
                    <a:srgbClr val="000000">
                      <a:alpha val="43137"/>
                    </a:srgbClr>
                  </a:outerShdw>
                </a:effectLst>
                <a:latin typeface="Times New Roman"/>
                <a:cs typeface="Times New Roman"/>
              </a:rPr>
              <a:t> :</a:t>
            </a:r>
          </a:p>
        </p:txBody>
      </p:sp>
      <p:sp>
        <p:nvSpPr>
          <p:cNvPr id="5" name="TextBox 4">
            <a:extLst>
              <a:ext uri="{FF2B5EF4-FFF2-40B4-BE49-F238E27FC236}">
                <a16:creationId xmlns:a16="http://schemas.microsoft.com/office/drawing/2014/main" id="{310E75F7-E1E3-978C-8990-142A5376B1B4}"/>
              </a:ext>
            </a:extLst>
          </p:cNvPr>
          <p:cNvSpPr txBox="1"/>
          <p:nvPr/>
        </p:nvSpPr>
        <p:spPr>
          <a:xfrm>
            <a:off x="941104" y="1653362"/>
            <a:ext cx="5842325" cy="3693319"/>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1F1F1F"/>
                </a:solidFill>
                <a:effectLst/>
                <a:highlight>
                  <a:srgbClr val="FFFFFF"/>
                </a:highlight>
                <a:latin typeface="Google Sans"/>
              </a:rPr>
              <a:t>An </a:t>
            </a:r>
            <a:r>
              <a:rPr lang="en-US" b="1" i="0" dirty="0">
                <a:solidFill>
                  <a:srgbClr val="1F1F1F"/>
                </a:solidFill>
                <a:effectLst/>
                <a:highlight>
                  <a:srgbClr val="FFFFFF"/>
                </a:highlight>
                <a:latin typeface="Google Sans"/>
              </a:rPr>
              <a:t>electroencephalogram (EEG) </a:t>
            </a:r>
            <a:r>
              <a:rPr lang="en-US" b="0" i="0" dirty="0">
                <a:solidFill>
                  <a:srgbClr val="1F1F1F"/>
                </a:solidFill>
                <a:effectLst/>
                <a:highlight>
                  <a:srgbClr val="FFFFFF"/>
                </a:highlight>
                <a:latin typeface="Google Sans"/>
              </a:rPr>
              <a:t>is </a:t>
            </a:r>
            <a:r>
              <a:rPr lang="en-US" b="0" i="0" dirty="0">
                <a:solidFill>
                  <a:srgbClr val="040C28"/>
                </a:solidFill>
                <a:effectLst/>
                <a:latin typeface="Google Sans"/>
              </a:rPr>
              <a:t>a recording of brain activity</a:t>
            </a:r>
            <a:r>
              <a:rPr lang="en-US" b="0" i="0" dirty="0">
                <a:solidFill>
                  <a:srgbClr val="1F1F1F"/>
                </a:solidFill>
                <a:effectLst/>
                <a:highlight>
                  <a:srgbClr val="FFFFFF"/>
                </a:highlight>
                <a:latin typeface="Google Sans"/>
              </a:rPr>
              <a:t>. During this painless test, small sensors are attached to the scalp to pick up the electrical signals produced by the brain.</a:t>
            </a:r>
            <a:endParaRPr lang="en-US" dirty="0">
              <a:solidFill>
                <a:srgbClr val="1F1F1F"/>
              </a:solidFill>
              <a:highlight>
                <a:srgbClr val="FFFFFF"/>
              </a:highlight>
              <a:latin typeface="Google Sans"/>
            </a:endParaRPr>
          </a:p>
          <a:p>
            <a:pPr marL="285750" indent="-285750">
              <a:buFont typeface="Wingdings" panose="05000000000000000000" pitchFamily="2" charset="2"/>
              <a:buChar char="Ø"/>
            </a:pPr>
            <a:endParaRPr lang="en-US" dirty="0">
              <a:solidFill>
                <a:srgbClr val="1F1F1F"/>
              </a:solidFill>
              <a:highlight>
                <a:srgbClr val="FFFFFF"/>
              </a:highlight>
              <a:latin typeface="Google Sans"/>
            </a:endParaRPr>
          </a:p>
          <a:p>
            <a:pPr marL="285750" indent="-285750">
              <a:buFont typeface="Wingdings" panose="05000000000000000000" pitchFamily="2" charset="2"/>
              <a:buChar char="Ø"/>
            </a:pPr>
            <a:r>
              <a:rPr lang="en-US" b="1" i="0" dirty="0">
                <a:solidFill>
                  <a:srgbClr val="000000"/>
                </a:solidFill>
                <a:effectLst/>
                <a:highlight>
                  <a:srgbClr val="FFFFFF"/>
                </a:highlight>
                <a:latin typeface="Google Sans"/>
              </a:rPr>
              <a:t>Schizophrenia</a:t>
            </a:r>
            <a:r>
              <a:rPr lang="en-US" b="0" i="0" dirty="0">
                <a:solidFill>
                  <a:srgbClr val="000000"/>
                </a:solidFill>
                <a:effectLst/>
                <a:highlight>
                  <a:srgbClr val="FFFFFF"/>
                </a:highlight>
                <a:latin typeface="Google Sans"/>
              </a:rPr>
              <a:t> is a serious and disabling mental illness. It is manifested as obstacles such as thinking, emotion, and behavior, the condition shows a slow and progressive development, and there are various degrees of social function defects. Symptoms include false beliefs, unclear or confused thinking, hearing voices that others cannot hear, reduced social participation and emotional expression, and lack of motivation.</a:t>
            </a:r>
            <a:r>
              <a:rPr lang="en-US" dirty="0">
                <a:solidFill>
                  <a:srgbClr val="1B1B1B"/>
                </a:solidFill>
                <a:highlight>
                  <a:srgbClr val="F8F8F8"/>
                </a:highlight>
                <a:latin typeface="Google Sans"/>
              </a:rPr>
              <a:t>     </a:t>
            </a:r>
          </a:p>
        </p:txBody>
      </p:sp>
      <p:pic>
        <p:nvPicPr>
          <p:cNvPr id="6" name="Content Placeholder 5">
            <a:extLst>
              <a:ext uri="{FF2B5EF4-FFF2-40B4-BE49-F238E27FC236}">
                <a16:creationId xmlns:a16="http://schemas.microsoft.com/office/drawing/2014/main" id="{0F63DBEE-CBEA-AA8F-315B-FC5A31A695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744" t="11263" r="14888" b="13618"/>
          <a:stretch/>
        </p:blipFill>
        <p:spPr>
          <a:xfrm>
            <a:off x="7103025" y="1463978"/>
            <a:ext cx="4624378" cy="3809358"/>
          </a:xfrm>
        </p:spPr>
      </p:pic>
    </p:spTree>
    <p:extLst>
      <p:ext uri="{BB962C8B-B14F-4D97-AF65-F5344CB8AC3E}">
        <p14:creationId xmlns:p14="http://schemas.microsoft.com/office/powerpoint/2010/main" val="2608272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ar: 5 Points 1">
            <a:extLst>
              <a:ext uri="{FF2B5EF4-FFF2-40B4-BE49-F238E27FC236}">
                <a16:creationId xmlns:a16="http://schemas.microsoft.com/office/drawing/2014/main" id="{609C1739-1A33-817A-5A4C-1A498AB00D9C}"/>
              </a:ext>
            </a:extLst>
          </p:cNvPr>
          <p:cNvSpPr/>
          <p:nvPr/>
        </p:nvSpPr>
        <p:spPr>
          <a:xfrm>
            <a:off x="9005365" y="3085941"/>
            <a:ext cx="257453" cy="245245"/>
          </a:xfrm>
          <a:prstGeom prst="star5">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048B787-B45D-A121-7044-B77B770D8C19}"/>
              </a:ext>
            </a:extLst>
          </p:cNvPr>
          <p:cNvPicPr>
            <a:picLocks noChangeAspect="1"/>
          </p:cNvPicPr>
          <p:nvPr/>
        </p:nvPicPr>
        <p:blipFill rotWithShape="1">
          <a:blip r:embed="rId2">
            <a:extLst>
              <a:ext uri="{28A0092B-C50C-407E-A947-70E740481C1C}">
                <a14:useLocalDpi xmlns:a14="http://schemas.microsoft.com/office/drawing/2010/main" val="0"/>
              </a:ext>
            </a:extLst>
          </a:blip>
          <a:srcRect l="13299" t="48574" r="49124" b="26186"/>
          <a:stretch/>
        </p:blipFill>
        <p:spPr>
          <a:xfrm>
            <a:off x="188537" y="2008260"/>
            <a:ext cx="8164597" cy="3084843"/>
          </a:xfrm>
          <a:prstGeom prst="rect">
            <a:avLst/>
          </a:prstGeom>
        </p:spPr>
      </p:pic>
      <p:sp>
        <p:nvSpPr>
          <p:cNvPr id="9" name="Rectangle: Rounded Corners 8">
            <a:extLst>
              <a:ext uri="{FF2B5EF4-FFF2-40B4-BE49-F238E27FC236}">
                <a16:creationId xmlns:a16="http://schemas.microsoft.com/office/drawing/2014/main" id="{D7E74B73-1739-4C2C-E0BF-2E82BCAAA53E}"/>
              </a:ext>
            </a:extLst>
          </p:cNvPr>
          <p:cNvSpPr/>
          <p:nvPr/>
        </p:nvSpPr>
        <p:spPr>
          <a:xfrm>
            <a:off x="550741" y="556911"/>
            <a:ext cx="2573867" cy="937550"/>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 typeface="Wingdings" panose="05000000000000000000" pitchFamily="2" charset="2"/>
              <a:buChar char="v"/>
            </a:pPr>
            <a:r>
              <a:rPr lang="en-IN" sz="2800" dirty="0" err="1">
                <a:solidFill>
                  <a:schemeClr val="tx1"/>
                </a:solidFill>
                <a:latin typeface="Bookman Old Style" panose="02050604050505020204" pitchFamily="18" charset="0"/>
              </a:rPr>
              <a:t>AlexNet</a:t>
            </a:r>
            <a:r>
              <a:rPr lang="en-IN" sz="2800" dirty="0">
                <a:solidFill>
                  <a:schemeClr val="tx1"/>
                </a:solidFill>
                <a:latin typeface="Bookman Old Style" panose="02050604050505020204" pitchFamily="18" charset="0"/>
              </a:rPr>
              <a:t> :</a:t>
            </a:r>
          </a:p>
        </p:txBody>
      </p:sp>
      <p:sp>
        <p:nvSpPr>
          <p:cNvPr id="11" name="Rectangle: Rounded Corners 10">
            <a:extLst>
              <a:ext uri="{FF2B5EF4-FFF2-40B4-BE49-F238E27FC236}">
                <a16:creationId xmlns:a16="http://schemas.microsoft.com/office/drawing/2014/main" id="{9141837C-7AB9-D04B-57DD-D1C985771E95}"/>
              </a:ext>
            </a:extLst>
          </p:cNvPr>
          <p:cNvSpPr/>
          <p:nvPr/>
        </p:nvSpPr>
        <p:spPr>
          <a:xfrm>
            <a:off x="8583281" y="2125616"/>
            <a:ext cx="3285065" cy="2606768"/>
          </a:xfrm>
          <a:prstGeom prst="round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u="sng" dirty="0">
                <a:solidFill>
                  <a:schemeClr val="bg1"/>
                </a:solidFill>
                <a:latin typeface="Bahnschrift Light" panose="020B0502040204020203" pitchFamily="34" charset="0"/>
              </a:rPr>
              <a:t>Average Accuracy </a:t>
            </a:r>
            <a:r>
              <a:rPr lang="en-IN" sz="2000" b="1" dirty="0">
                <a:solidFill>
                  <a:schemeClr val="bg1"/>
                </a:solidFill>
                <a:latin typeface="Bahnschrift Light" panose="020B0502040204020203" pitchFamily="34" charset="0"/>
              </a:rPr>
              <a:t>: 89.361 %</a:t>
            </a:r>
          </a:p>
          <a:p>
            <a:pPr algn="ctr"/>
            <a:endParaRPr lang="en-IN" sz="2000" b="1" dirty="0">
              <a:solidFill>
                <a:schemeClr val="bg1"/>
              </a:solidFill>
              <a:latin typeface="Bahnschrift Light" panose="020B0502040204020203" pitchFamily="34" charset="0"/>
            </a:endParaRPr>
          </a:p>
          <a:p>
            <a:pPr algn="ctr"/>
            <a:r>
              <a:rPr lang="en-IN" sz="2000" b="1" u="sng" dirty="0">
                <a:solidFill>
                  <a:schemeClr val="bg1"/>
                </a:solidFill>
                <a:latin typeface="Bahnschrift Light" panose="020B0502040204020203" pitchFamily="34" charset="0"/>
              </a:rPr>
              <a:t>Average Loss</a:t>
            </a:r>
            <a:r>
              <a:rPr lang="en-IN" sz="2000" b="1" dirty="0">
                <a:solidFill>
                  <a:schemeClr val="bg1"/>
                </a:solidFill>
                <a:latin typeface="Bahnschrift Light" panose="020B0502040204020203" pitchFamily="34" charset="0"/>
              </a:rPr>
              <a:t>:</a:t>
            </a:r>
          </a:p>
          <a:p>
            <a:pPr algn="ctr"/>
            <a:r>
              <a:rPr lang="en-IN" sz="2000" b="1" dirty="0">
                <a:latin typeface="Bahnschrift Light" panose="020B0502040204020203" pitchFamily="34" charset="0"/>
              </a:rPr>
              <a:t>0.2526</a:t>
            </a:r>
          </a:p>
        </p:txBody>
      </p:sp>
    </p:spTree>
    <p:extLst>
      <p:ext uri="{BB962C8B-B14F-4D97-AF65-F5344CB8AC3E}">
        <p14:creationId xmlns:p14="http://schemas.microsoft.com/office/powerpoint/2010/main" val="4174161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D27A712-9ED0-A9AC-72B8-ED2331AE6445}"/>
              </a:ext>
            </a:extLst>
          </p:cNvPr>
          <p:cNvSpPr/>
          <p:nvPr/>
        </p:nvSpPr>
        <p:spPr>
          <a:xfrm>
            <a:off x="431816" y="182958"/>
            <a:ext cx="2893671" cy="799189"/>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Bookman Old Style" panose="02050604050505020204" pitchFamily="18" charset="0"/>
              </a:rPr>
              <a:t>CODE USED :</a:t>
            </a:r>
          </a:p>
        </p:txBody>
      </p:sp>
      <p:pic>
        <p:nvPicPr>
          <p:cNvPr id="4" name="Picture 3">
            <a:extLst>
              <a:ext uri="{FF2B5EF4-FFF2-40B4-BE49-F238E27FC236}">
                <a16:creationId xmlns:a16="http://schemas.microsoft.com/office/drawing/2014/main" id="{D7B1229C-D9CA-3968-E9D6-2632168FDC96}"/>
              </a:ext>
            </a:extLst>
          </p:cNvPr>
          <p:cNvPicPr>
            <a:picLocks noChangeAspect="1"/>
          </p:cNvPicPr>
          <p:nvPr/>
        </p:nvPicPr>
        <p:blipFill rotWithShape="1">
          <a:blip r:embed="rId2">
            <a:extLst>
              <a:ext uri="{28A0092B-C50C-407E-A947-70E740481C1C}">
                <a14:useLocalDpi xmlns:a14="http://schemas.microsoft.com/office/drawing/2010/main" val="0"/>
              </a:ext>
            </a:extLst>
          </a:blip>
          <a:srcRect l="14690" t="27767" r="8522" b="6941"/>
          <a:stretch/>
        </p:blipFill>
        <p:spPr>
          <a:xfrm>
            <a:off x="431816" y="1232781"/>
            <a:ext cx="10698299" cy="5116875"/>
          </a:xfrm>
          <a:prstGeom prst="rect">
            <a:avLst/>
          </a:prstGeom>
        </p:spPr>
      </p:pic>
    </p:spTree>
    <p:extLst>
      <p:ext uri="{BB962C8B-B14F-4D97-AF65-F5344CB8AC3E}">
        <p14:creationId xmlns:p14="http://schemas.microsoft.com/office/powerpoint/2010/main" val="3852851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1D554-D025-9F41-EF84-5B386946D422}"/>
              </a:ext>
            </a:extLst>
          </p:cNvPr>
          <p:cNvPicPr>
            <a:picLocks noChangeAspect="1"/>
          </p:cNvPicPr>
          <p:nvPr/>
        </p:nvPicPr>
        <p:blipFill rotWithShape="1">
          <a:blip r:embed="rId2">
            <a:extLst>
              <a:ext uri="{28A0092B-C50C-407E-A947-70E740481C1C}">
                <a14:useLocalDpi xmlns:a14="http://schemas.microsoft.com/office/drawing/2010/main" val="0"/>
              </a:ext>
            </a:extLst>
          </a:blip>
          <a:srcRect l="14382" t="27216" r="18660" b="7493"/>
          <a:stretch/>
        </p:blipFill>
        <p:spPr>
          <a:xfrm>
            <a:off x="561" y="916858"/>
            <a:ext cx="8779140" cy="4815348"/>
          </a:xfrm>
          <a:prstGeom prst="rect">
            <a:avLst/>
          </a:prstGeom>
        </p:spPr>
      </p:pic>
      <p:pic>
        <p:nvPicPr>
          <p:cNvPr id="10" name="Picture 9">
            <a:extLst>
              <a:ext uri="{FF2B5EF4-FFF2-40B4-BE49-F238E27FC236}">
                <a16:creationId xmlns:a16="http://schemas.microsoft.com/office/drawing/2014/main" id="{687FA506-D9D8-E3F2-883C-BB5C9AFB3F37}"/>
              </a:ext>
            </a:extLst>
          </p:cNvPr>
          <p:cNvPicPr>
            <a:picLocks noChangeAspect="1"/>
          </p:cNvPicPr>
          <p:nvPr/>
        </p:nvPicPr>
        <p:blipFill rotWithShape="1">
          <a:blip r:embed="rId3">
            <a:extLst>
              <a:ext uri="{28A0092B-C50C-407E-A947-70E740481C1C}">
                <a14:useLocalDpi xmlns:a14="http://schemas.microsoft.com/office/drawing/2010/main" val="0"/>
              </a:ext>
            </a:extLst>
          </a:blip>
          <a:srcRect l="14459" t="27628" r="30980" b="7080"/>
          <a:stretch/>
        </p:blipFill>
        <p:spPr>
          <a:xfrm>
            <a:off x="5539312" y="916858"/>
            <a:ext cx="6652127" cy="4815348"/>
          </a:xfrm>
          <a:prstGeom prst="rect">
            <a:avLst/>
          </a:prstGeom>
        </p:spPr>
      </p:pic>
    </p:spTree>
    <p:extLst>
      <p:ext uri="{BB962C8B-B14F-4D97-AF65-F5344CB8AC3E}">
        <p14:creationId xmlns:p14="http://schemas.microsoft.com/office/powerpoint/2010/main" val="2545886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BF0DEC4-2FF3-9E9E-1BEF-7BF43E45A7EE}"/>
              </a:ext>
            </a:extLst>
          </p:cNvPr>
          <p:cNvGraphicFramePr/>
          <p:nvPr>
            <p:extLst>
              <p:ext uri="{D42A27DB-BD31-4B8C-83A1-F6EECF244321}">
                <p14:modId xmlns:p14="http://schemas.microsoft.com/office/powerpoint/2010/main" val="2306416668"/>
              </p:ext>
            </p:extLst>
          </p:nvPr>
        </p:nvGraphicFramePr>
        <p:xfrm>
          <a:off x="90079" y="2331651"/>
          <a:ext cx="7347670" cy="4413228"/>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Rounded Corners 7">
            <a:extLst>
              <a:ext uri="{FF2B5EF4-FFF2-40B4-BE49-F238E27FC236}">
                <a16:creationId xmlns:a16="http://schemas.microsoft.com/office/drawing/2014/main" id="{3B2DCA90-F77A-EB01-5010-26B1DDC7C27F}"/>
              </a:ext>
            </a:extLst>
          </p:cNvPr>
          <p:cNvSpPr/>
          <p:nvPr/>
        </p:nvSpPr>
        <p:spPr>
          <a:xfrm>
            <a:off x="544937" y="654298"/>
            <a:ext cx="3593429" cy="799189"/>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Bookman Old Style" panose="02050604050505020204" pitchFamily="18" charset="0"/>
              </a:rPr>
              <a:t>Result </a:t>
            </a:r>
            <a:r>
              <a:rPr lang="en-IN" sz="2400" dirty="0" err="1">
                <a:solidFill>
                  <a:schemeClr val="tx1"/>
                </a:solidFill>
                <a:latin typeface="Bookman Old Style" panose="02050604050505020204" pitchFamily="18" charset="0"/>
              </a:rPr>
              <a:t>Comparsion</a:t>
            </a:r>
            <a:r>
              <a:rPr lang="en-IN" sz="2400" dirty="0">
                <a:solidFill>
                  <a:schemeClr val="tx1"/>
                </a:solidFill>
                <a:latin typeface="Bookman Old Style" panose="02050604050505020204" pitchFamily="18" charset="0"/>
              </a:rPr>
              <a:t> :</a:t>
            </a:r>
          </a:p>
        </p:txBody>
      </p:sp>
      <p:sp>
        <p:nvSpPr>
          <p:cNvPr id="10" name="TextBox 9">
            <a:extLst>
              <a:ext uri="{FF2B5EF4-FFF2-40B4-BE49-F238E27FC236}">
                <a16:creationId xmlns:a16="http://schemas.microsoft.com/office/drawing/2014/main" id="{73EBF0A2-DB30-33E5-F650-D713030DBAFB}"/>
              </a:ext>
            </a:extLst>
          </p:cNvPr>
          <p:cNvSpPr txBox="1"/>
          <p:nvPr/>
        </p:nvSpPr>
        <p:spPr>
          <a:xfrm>
            <a:off x="7635712" y="3026003"/>
            <a:ext cx="4185499" cy="2523768"/>
          </a:xfrm>
          <a:prstGeom prst="rect">
            <a:avLst/>
          </a:prstGeom>
          <a:noFill/>
        </p:spPr>
        <p:txBody>
          <a:bodyPr wrap="square" rtlCol="0">
            <a:spAutoFit/>
          </a:bodyPr>
          <a:lstStyle/>
          <a:p>
            <a:r>
              <a:rPr lang="en-IN" sz="2000" dirty="0">
                <a:latin typeface="Bookman Old Style" panose="02050604050505020204" pitchFamily="18" charset="0"/>
              </a:rPr>
              <a:t>After comparing results of all the three models we can say that:</a:t>
            </a:r>
          </a:p>
          <a:p>
            <a:endParaRPr lang="en-IN" sz="2000" dirty="0">
              <a:latin typeface="Bookman Old Style" panose="02050604050505020204" pitchFamily="18" charset="0"/>
            </a:endParaRPr>
          </a:p>
          <a:p>
            <a:r>
              <a:rPr lang="en-IN" sz="2000" dirty="0">
                <a:latin typeface="Bookman Old Style" panose="02050604050505020204" pitchFamily="18" charset="0"/>
              </a:rPr>
              <a:t>The accuracy of </a:t>
            </a:r>
            <a:r>
              <a:rPr lang="en-IN" sz="2000" b="1" dirty="0" err="1">
                <a:latin typeface="Bookman Old Style" panose="02050604050505020204" pitchFamily="18" charset="0"/>
              </a:rPr>
              <a:t>AlexNet</a:t>
            </a:r>
            <a:r>
              <a:rPr lang="en-IN" sz="2000" b="1" dirty="0">
                <a:latin typeface="Bookman Old Style" panose="02050604050505020204" pitchFamily="18" charset="0"/>
              </a:rPr>
              <a:t> model </a:t>
            </a:r>
            <a:r>
              <a:rPr lang="en-IN" sz="2000" dirty="0">
                <a:latin typeface="Bookman Old Style" panose="02050604050505020204" pitchFamily="18" charset="0"/>
              </a:rPr>
              <a:t>is the highest among the other models.</a:t>
            </a:r>
          </a:p>
          <a:p>
            <a:endParaRPr lang="en-IN" dirty="0"/>
          </a:p>
        </p:txBody>
      </p:sp>
    </p:spTree>
    <p:extLst>
      <p:ext uri="{BB962C8B-B14F-4D97-AF65-F5344CB8AC3E}">
        <p14:creationId xmlns:p14="http://schemas.microsoft.com/office/powerpoint/2010/main" val="3473277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FDA0-F0C5-6816-4B8F-691C541135E3}"/>
              </a:ext>
            </a:extLst>
          </p:cNvPr>
          <p:cNvSpPr>
            <a:spLocks noGrp="1"/>
          </p:cNvSpPr>
          <p:nvPr>
            <p:ph type="title"/>
          </p:nvPr>
        </p:nvSpPr>
        <p:spPr>
          <a:xfrm>
            <a:off x="394192" y="327418"/>
            <a:ext cx="10573109" cy="1339942"/>
          </a:xfrm>
        </p:spPr>
        <p:txBody>
          <a:bodyPr>
            <a:normAutofit/>
          </a:bodyPr>
          <a:lstStyle/>
          <a:p>
            <a:r>
              <a:rPr lang="en-US" sz="3600" b="1" u="sng" dirty="0">
                <a:effectLst>
                  <a:outerShdw blurRad="38100" dist="38100" dir="2700000" algn="tl">
                    <a:srgbClr val="000000">
                      <a:alpha val="43137"/>
                    </a:srgbClr>
                  </a:outerShdw>
                </a:effectLst>
                <a:latin typeface="Times New Roman"/>
                <a:ea typeface="Calibri Light"/>
                <a:cs typeface="Calibri Light"/>
              </a:rPr>
              <a:t>CONTRIBUTION:</a:t>
            </a:r>
          </a:p>
        </p:txBody>
      </p:sp>
      <p:sp>
        <p:nvSpPr>
          <p:cNvPr id="3" name="Content Placeholder 2">
            <a:extLst>
              <a:ext uri="{FF2B5EF4-FFF2-40B4-BE49-F238E27FC236}">
                <a16:creationId xmlns:a16="http://schemas.microsoft.com/office/drawing/2014/main" id="{6EA64FC5-D682-4875-1A56-B990832ECF4C}"/>
              </a:ext>
            </a:extLst>
          </p:cNvPr>
          <p:cNvSpPr>
            <a:spLocks noGrp="1"/>
          </p:cNvSpPr>
          <p:nvPr>
            <p:ph idx="1"/>
          </p:nvPr>
        </p:nvSpPr>
        <p:spPr>
          <a:xfrm>
            <a:off x="838200" y="1193022"/>
            <a:ext cx="10515600" cy="4983941"/>
          </a:xfrm>
        </p:spPr>
        <p:txBody>
          <a:bodyPr vert="horz" lIns="91440" tIns="45720" rIns="91440" bIns="45720" rtlCol="0" anchor="t">
            <a:noAutofit/>
          </a:bodyPr>
          <a:lstStyle/>
          <a:p>
            <a:pPr marL="0" indent="0">
              <a:buNone/>
            </a:pPr>
            <a:endParaRPr lang="en-US" sz="1800" dirty="0">
              <a:latin typeface="Google Sans"/>
              <a:ea typeface="+mn-lt"/>
              <a:cs typeface="Times New Roman"/>
            </a:endParaRPr>
          </a:p>
          <a:p>
            <a:pPr marL="0" indent="0">
              <a:buNone/>
            </a:pPr>
            <a:r>
              <a:rPr lang="en-US" sz="2000" dirty="0">
                <a:latin typeface="Google Sans"/>
                <a:ea typeface="+mn-lt"/>
                <a:cs typeface="Times New Roman"/>
              </a:rPr>
              <a:t>The project: </a:t>
            </a:r>
            <a:r>
              <a:rPr lang="en-US" sz="2000" b="1" dirty="0">
                <a:latin typeface="Google Sans"/>
                <a:ea typeface="+mn-lt"/>
                <a:cs typeface="Times New Roman"/>
              </a:rPr>
              <a:t>Identification Of Psychotic Disorder “SCHIZOPHRENIA” Using EEG Signals </a:t>
            </a:r>
            <a:r>
              <a:rPr lang="en-US" sz="2000" dirty="0">
                <a:latin typeface="Google Sans"/>
                <a:ea typeface="+mn-lt"/>
                <a:cs typeface="Times New Roman"/>
              </a:rPr>
              <a:t>stand out due to its novel and unique features, setting it apart from existing solutions and making it a pioneering advancement in early detection  :----</a:t>
            </a:r>
          </a:p>
          <a:p>
            <a:pPr marL="0" indent="0">
              <a:buNone/>
            </a:pPr>
            <a:endParaRPr lang="en-US" sz="2000" dirty="0">
              <a:latin typeface="Google Sans"/>
              <a:ea typeface="+mn-lt"/>
              <a:cs typeface="Times New Roman"/>
            </a:endParaRPr>
          </a:p>
          <a:p>
            <a:pPr algn="l">
              <a:buFont typeface="Wingdings" panose="05000000000000000000" pitchFamily="2" charset="2"/>
              <a:buChar char="Ø"/>
            </a:pPr>
            <a:r>
              <a:rPr lang="en-US" sz="2000" b="0" i="0" dirty="0">
                <a:solidFill>
                  <a:srgbClr val="0D0D0D"/>
                </a:solidFill>
                <a:effectLst/>
                <a:highlight>
                  <a:srgbClr val="FFFFFF"/>
                </a:highlight>
                <a:latin typeface="Google Sans"/>
              </a:rPr>
              <a:t>The first-time application of the STFT approach for detecting </a:t>
            </a:r>
            <a:r>
              <a:rPr lang="en-US" sz="2000" dirty="0">
                <a:solidFill>
                  <a:srgbClr val="0D0D0D"/>
                </a:solidFill>
                <a:highlight>
                  <a:srgbClr val="FFFFFF"/>
                </a:highlight>
                <a:latin typeface="Google Sans"/>
              </a:rPr>
              <a:t>{s}-Group and {h}-Group</a:t>
            </a:r>
            <a:r>
              <a:rPr lang="en-US" sz="2000" b="0" i="0" dirty="0">
                <a:solidFill>
                  <a:srgbClr val="0D0D0D"/>
                </a:solidFill>
                <a:effectLst/>
                <a:highlight>
                  <a:srgbClr val="FFFFFF"/>
                </a:highlight>
                <a:latin typeface="Google Sans"/>
              </a:rPr>
              <a:t> represents a significant milestone in its utilization.</a:t>
            </a:r>
          </a:p>
          <a:p>
            <a:pPr algn="l">
              <a:buFont typeface="Wingdings" panose="05000000000000000000" pitchFamily="2" charset="2"/>
              <a:buChar char="Ø"/>
            </a:pPr>
            <a:r>
              <a:rPr lang="en-US" sz="2000" b="0" i="0" dirty="0">
                <a:solidFill>
                  <a:srgbClr val="0D0D0D"/>
                </a:solidFill>
                <a:effectLst/>
                <a:highlight>
                  <a:srgbClr val="FFFFFF"/>
                </a:highlight>
                <a:latin typeface="Google Sans"/>
              </a:rPr>
              <a:t>Analysis was conducted employing a deep learning model, emphasizing its effectiveness in detecting neurodegenerative diseases.</a:t>
            </a:r>
          </a:p>
          <a:p>
            <a:pPr algn="l">
              <a:buFont typeface="Wingdings" panose="05000000000000000000" pitchFamily="2" charset="2"/>
              <a:buChar char="Ø"/>
            </a:pPr>
            <a:r>
              <a:rPr lang="en-US" sz="2000" b="0" i="0" dirty="0" err="1">
                <a:solidFill>
                  <a:srgbClr val="0D0D0D"/>
                </a:solidFill>
                <a:effectLst/>
                <a:highlight>
                  <a:srgbClr val="FFFFFF"/>
                </a:highlight>
                <a:latin typeface="Google Sans"/>
              </a:rPr>
              <a:t>MobileNet</a:t>
            </a:r>
            <a:r>
              <a:rPr lang="en-US" sz="2000" b="0" i="0" dirty="0">
                <a:solidFill>
                  <a:srgbClr val="0D0D0D"/>
                </a:solidFill>
                <a:effectLst/>
                <a:highlight>
                  <a:srgbClr val="FFFFFF"/>
                </a:highlight>
                <a:latin typeface="Google Sans"/>
              </a:rPr>
              <a:t> emerged with the highest accuracy rate among the evaluated models, indicating its superiority in this regard.</a:t>
            </a:r>
          </a:p>
        </p:txBody>
      </p:sp>
    </p:spTree>
    <p:extLst>
      <p:ext uri="{BB962C8B-B14F-4D97-AF65-F5344CB8AC3E}">
        <p14:creationId xmlns:p14="http://schemas.microsoft.com/office/powerpoint/2010/main" val="2896120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B081-6177-EA5B-4CF7-17E8802DD937}"/>
              </a:ext>
            </a:extLst>
          </p:cNvPr>
          <p:cNvSpPr>
            <a:spLocks noGrp="1"/>
          </p:cNvSpPr>
          <p:nvPr>
            <p:ph type="title"/>
          </p:nvPr>
        </p:nvSpPr>
        <p:spPr>
          <a:xfrm>
            <a:off x="357433" y="336845"/>
            <a:ext cx="10515600" cy="1325563"/>
          </a:xfrm>
        </p:spPr>
        <p:txBody>
          <a:bodyPr>
            <a:normAutofit fontScale="90000"/>
          </a:bodyPr>
          <a:lstStyle/>
          <a:p>
            <a:br>
              <a:rPr lang="en-US" sz="4000" b="1" u="sng" dirty="0">
                <a:latin typeface="Arial"/>
                <a:cs typeface="Arial"/>
              </a:rPr>
            </a:br>
            <a:br>
              <a:rPr lang="en-US" sz="4000" b="1" u="sng" dirty="0">
                <a:latin typeface="Arial"/>
                <a:cs typeface="Arial"/>
              </a:rPr>
            </a:b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 :</a:t>
            </a:r>
          </a:p>
          <a:p>
            <a:endParaRPr lang="en-US" sz="4000" b="1" u="sng" dirty="0">
              <a:latin typeface="Arial"/>
              <a:cs typeface="Arial"/>
            </a:endParaRPr>
          </a:p>
          <a:p>
            <a:endParaRPr lang="en-US" sz="4000" b="1" u="sng" dirty="0">
              <a:latin typeface="Times New Roman"/>
              <a:cs typeface="Times New Roman"/>
            </a:endParaRPr>
          </a:p>
        </p:txBody>
      </p:sp>
      <p:sp>
        <p:nvSpPr>
          <p:cNvPr id="3" name="Content Placeholder 2">
            <a:extLst>
              <a:ext uri="{FF2B5EF4-FFF2-40B4-BE49-F238E27FC236}">
                <a16:creationId xmlns:a16="http://schemas.microsoft.com/office/drawing/2014/main" id="{AB26E2A8-B8B3-E480-3F25-9BE96CA2813A}"/>
              </a:ext>
            </a:extLst>
          </p:cNvPr>
          <p:cNvSpPr>
            <a:spLocks noGrp="1"/>
          </p:cNvSpPr>
          <p:nvPr>
            <p:ph idx="1"/>
          </p:nvPr>
        </p:nvSpPr>
        <p:spPr>
          <a:xfrm>
            <a:off x="737558" y="1581210"/>
            <a:ext cx="10515600" cy="4351338"/>
          </a:xfrm>
        </p:spPr>
        <p:txBody>
          <a:bodyPr vert="horz" lIns="91440" tIns="45720" rIns="91440" bIns="45720" rtlCol="0" anchor="t">
            <a:normAutofit lnSpcReduction="10000"/>
          </a:bodyPr>
          <a:lstStyle/>
          <a:p>
            <a:pPr marL="0" indent="0">
              <a:buNone/>
            </a:pPr>
            <a:endParaRPr lang="en-US" sz="1700" dirty="0">
              <a:solidFill>
                <a:schemeClr val="accent1"/>
              </a:solidFill>
              <a:latin typeface="Times New Roman"/>
              <a:cs typeface="Arial"/>
            </a:endParaRPr>
          </a:p>
          <a:p>
            <a:pPr marL="0" indent="0">
              <a:buNone/>
            </a:pPr>
            <a:r>
              <a:rPr lang="en-US" sz="1700" dirty="0">
                <a:solidFill>
                  <a:schemeClr val="accent1"/>
                </a:solidFill>
                <a:latin typeface="Times New Roman"/>
                <a:cs typeface="Calibri" panose="020F0502020204030204"/>
                <a:hlinkClick r:id="rId2">
                  <a:extLst>
                    <a:ext uri="{A12FA001-AC4F-418D-AE19-62706E023703}">
                      <ahyp:hlinkClr xmlns:ahyp="http://schemas.microsoft.com/office/drawing/2018/hyperlinkcolor" val="tx"/>
                    </a:ext>
                  </a:extLst>
                </a:hlinkClick>
              </a:rPr>
              <a:t>https://www.mayoclinic.org/diseases-conditions/schizophrenia/symptoms-causes/syc-20354443</a:t>
            </a:r>
          </a:p>
          <a:p>
            <a:pPr marL="0" indent="0">
              <a:buNone/>
            </a:pPr>
            <a:r>
              <a:rPr lang="en-US" sz="1700" dirty="0">
                <a:solidFill>
                  <a:schemeClr val="accent1"/>
                </a:solidFill>
                <a:latin typeface="Times New Roman"/>
                <a:cs typeface="Calibri" panose="020F0502020204030204"/>
                <a:hlinkClick r:id="rId2">
                  <a:extLst>
                    <a:ext uri="{A12FA001-AC4F-418D-AE19-62706E023703}">
                      <ahyp:hlinkClr xmlns:ahyp="http://schemas.microsoft.com/office/drawing/2018/hyperlinkcolor" val="tx"/>
                    </a:ext>
                  </a:extLst>
                </a:hlinkClick>
              </a:rPr>
              <a:t>https://datasetsearch.research.google.com/search?src=0&amp;query=eeg&amp;docid=L2cvMTFybXhidDV3cQ%3D%3D</a:t>
            </a:r>
          </a:p>
          <a:p>
            <a:pPr marL="0" indent="0">
              <a:buNone/>
            </a:pPr>
            <a:r>
              <a:rPr lang="en-US" sz="1700" dirty="0">
                <a:solidFill>
                  <a:schemeClr val="accent1"/>
                </a:solidFill>
                <a:latin typeface="Times New Roman"/>
                <a:cs typeface="Calibri" panose="020F0502020204030204"/>
                <a:hlinkClick r:id="rId2">
                  <a:extLst>
                    <a:ext uri="{A12FA001-AC4F-418D-AE19-62706E023703}">
                      <ahyp:hlinkClr xmlns:ahyp="http://schemas.microsoft.com/office/drawing/2018/hyperlinkcolor" val="tx"/>
                    </a:ext>
                  </a:extLst>
                </a:hlinkClick>
              </a:rPr>
              <a:t>https://repod.icm.edu.pl/dataset.xhtml?persistentId=doi:10.18150/repod.0107441</a:t>
            </a:r>
          </a:p>
          <a:p>
            <a:pPr marL="0" indent="0">
              <a:buNone/>
            </a:pPr>
            <a:r>
              <a:rPr lang="en-US" sz="1700" dirty="0">
                <a:solidFill>
                  <a:schemeClr val="accent1"/>
                </a:solidFill>
                <a:latin typeface="Times New Roman"/>
                <a:cs typeface="Calibri" panose="020F0502020204030204"/>
                <a:hlinkClick r:id="rId2">
                  <a:extLst>
                    <a:ext uri="{A12FA001-AC4F-418D-AE19-62706E023703}">
                      <ahyp:hlinkClr xmlns:ahyp="http://schemas.microsoft.com/office/drawing/2018/hyperlinkcolor" val="tx"/>
                    </a:ext>
                  </a:extLst>
                </a:hlinkClick>
              </a:rPr>
              <a:t>https://www.nhs.uk/conditions/electroencephalogram/#:~:text=An%20electroencephalogram%20(EEG)%20is%20a,looked%20at%20by%20a%20doctor.</a:t>
            </a:r>
          </a:p>
          <a:p>
            <a:pPr marL="0" indent="0">
              <a:buNone/>
            </a:pPr>
            <a:r>
              <a:rPr lang="en-US" sz="1700" dirty="0">
                <a:solidFill>
                  <a:schemeClr val="accent1"/>
                </a:solidFill>
                <a:latin typeface="Times New Roman"/>
                <a:cs typeface="Calibri" panose="020F0502020204030204"/>
                <a:hlinkClick r:id="rId2">
                  <a:extLst>
                    <a:ext uri="{A12FA001-AC4F-418D-AE19-62706E023703}">
                      <ahyp:hlinkClr xmlns:ahyp="http://schemas.microsoft.com/office/drawing/2018/hyperlinkcolor" val="tx"/>
                    </a:ext>
                  </a:extLst>
                </a:hlinkClick>
              </a:rPr>
              <a:t>https://www.linkedin.com/pulse/vgg16-deep-learning-model-armando-aguilar-lopez-o5kic/</a:t>
            </a:r>
          </a:p>
          <a:p>
            <a:pPr marL="0" indent="0">
              <a:buNone/>
            </a:pPr>
            <a:r>
              <a:rPr lang="en-US" sz="1700" dirty="0">
                <a:solidFill>
                  <a:schemeClr val="accent1"/>
                </a:solidFill>
                <a:latin typeface="Times New Roman"/>
                <a:cs typeface="Calibri" panose="020F0502020204030204"/>
                <a:hlinkClick r:id="rId2">
                  <a:extLst>
                    <a:ext uri="{A12FA001-AC4F-418D-AE19-62706E023703}">
                      <ahyp:hlinkClr xmlns:ahyp="http://schemas.microsoft.com/office/drawing/2018/hyperlinkcolor" val="tx"/>
                    </a:ext>
                  </a:extLst>
                </a:hlinkClick>
              </a:rPr>
              <a:t>https://www.mygreatlearning.com/blog/alexnet-the-first-cnn-to-win-image-net/</a:t>
            </a:r>
          </a:p>
          <a:p>
            <a:pPr marL="0" indent="0">
              <a:buNone/>
            </a:pPr>
            <a:r>
              <a:rPr lang="en-US" sz="1700" dirty="0">
                <a:solidFill>
                  <a:schemeClr val="accent1"/>
                </a:solidFill>
                <a:latin typeface="Times New Roman"/>
                <a:cs typeface="Calibri" panose="020F0502020204030204"/>
                <a:hlinkClick r:id="rId2">
                  <a:extLst>
                    <a:ext uri="{A12FA001-AC4F-418D-AE19-62706E023703}">
                      <ahyp:hlinkClr xmlns:ahyp="http://schemas.microsoft.com/office/drawing/2018/hyperlinkcolor" val="tx"/>
                    </a:ext>
                  </a:extLst>
                </a:hlinkClick>
              </a:rPr>
              <a:t>https://www.geeksforgeeks.org/image-recognition-with-mobilenet/</a:t>
            </a:r>
          </a:p>
          <a:p>
            <a:pPr marL="0" indent="0">
              <a:buNone/>
            </a:pPr>
            <a:endParaRPr lang="en-US" sz="1700" dirty="0">
              <a:solidFill>
                <a:schemeClr val="accent1"/>
              </a:solidFill>
              <a:latin typeface="Times New Roman"/>
              <a:cs typeface="Calibri" panose="020F0502020204030204"/>
              <a:hlinkClick r:id="rId2">
                <a:extLst>
                  <a:ext uri="{A12FA001-AC4F-418D-AE19-62706E023703}">
                    <ahyp:hlinkClr xmlns:ahyp="http://schemas.microsoft.com/office/drawing/2018/hyperlinkcolor" val="tx"/>
                  </a:ext>
                </a:extLst>
              </a:hlinkClick>
            </a:endParaRPr>
          </a:p>
          <a:p>
            <a:pPr marL="0" indent="0">
              <a:buNone/>
            </a:pPr>
            <a:br>
              <a:rPr lang="en-US" dirty="0"/>
            </a:br>
            <a:br>
              <a:rPr lang="en-US" dirty="0"/>
            </a:br>
            <a:endParaRPr lang="en-US" dirty="0">
              <a:solidFill>
                <a:schemeClr val="accent1"/>
              </a:solidFill>
              <a:cs typeface="Calibri" panose="020F0502020204030204"/>
            </a:endParaRPr>
          </a:p>
        </p:txBody>
      </p:sp>
    </p:spTree>
    <p:extLst>
      <p:ext uri="{BB962C8B-B14F-4D97-AF65-F5344CB8AC3E}">
        <p14:creationId xmlns:p14="http://schemas.microsoft.com/office/powerpoint/2010/main" val="1788453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2E6EF0-9052-C8AF-A946-816757A64F58}"/>
              </a:ext>
            </a:extLst>
          </p:cNvPr>
          <p:cNvSpPr>
            <a:spLocks noGrp="1"/>
          </p:cNvSpPr>
          <p:nvPr>
            <p:ph type="title"/>
          </p:nvPr>
        </p:nvSpPr>
        <p:spPr>
          <a:xfrm>
            <a:off x="5964310" y="784016"/>
            <a:ext cx="4977976" cy="1454051"/>
          </a:xfrm>
        </p:spPr>
        <p:txBody>
          <a:bodyPr>
            <a:normAutofit/>
          </a:bodyPr>
          <a:lstStyle/>
          <a:p>
            <a:r>
              <a:rPr lang="en-US" sz="3600" b="1" u="sng" dirty="0">
                <a:effectLst>
                  <a:outerShdw blurRad="38100" dist="38100" dir="2700000" algn="tl">
                    <a:srgbClr val="000000">
                      <a:alpha val="43137"/>
                    </a:srgbClr>
                  </a:outerShdw>
                </a:effectLst>
                <a:latin typeface="Times New Roman"/>
                <a:cs typeface="Calibri Light"/>
              </a:rPr>
              <a:t>MOTIVATION</a:t>
            </a:r>
            <a:r>
              <a:rPr lang="en-US" sz="3600" b="1" dirty="0">
                <a:effectLst>
                  <a:outerShdw blurRad="38100" dist="38100" dir="2700000" algn="tl">
                    <a:srgbClr val="000000">
                      <a:alpha val="43137"/>
                    </a:srgbClr>
                  </a:outerShdw>
                </a:effectLst>
                <a:latin typeface="Times New Roman"/>
                <a:cs typeface="Calibri Light"/>
              </a:rPr>
              <a:t> :</a:t>
            </a:r>
          </a:p>
        </p:txBody>
      </p:sp>
      <p:pic>
        <p:nvPicPr>
          <p:cNvPr id="51" name="Graphic 50" descr="Stethoscope">
            <a:extLst>
              <a:ext uri="{FF2B5EF4-FFF2-40B4-BE49-F238E27FC236}">
                <a16:creationId xmlns:a16="http://schemas.microsoft.com/office/drawing/2014/main" id="{FC3A6968-8080-6F94-4AAB-86FAEF1BAA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9A968BEB-38F5-6E88-8CB2-1CAB9DBA7305}"/>
              </a:ext>
            </a:extLst>
          </p:cNvPr>
          <p:cNvSpPr>
            <a:spLocks noGrp="1"/>
          </p:cNvSpPr>
          <p:nvPr>
            <p:ph idx="1"/>
          </p:nvPr>
        </p:nvSpPr>
        <p:spPr>
          <a:xfrm>
            <a:off x="6260760" y="2610027"/>
            <a:ext cx="4385076" cy="2631971"/>
          </a:xfrm>
        </p:spPr>
        <p:txBody>
          <a:bodyPr vert="horz" lIns="91440" tIns="45720" rIns="91440" bIns="45720" rtlCol="0" anchor="ctr">
            <a:noAutofit/>
          </a:bodyPr>
          <a:lstStyle/>
          <a:p>
            <a:pPr>
              <a:buFont typeface="Wingdings" panose="05000000000000000000" pitchFamily="2" charset="2"/>
              <a:buChar char="Ø"/>
            </a:pPr>
            <a:r>
              <a:rPr lang="en-US" sz="1800" b="0" i="0" dirty="0">
                <a:solidFill>
                  <a:srgbClr val="000000"/>
                </a:solidFill>
                <a:effectLst/>
                <a:highlight>
                  <a:srgbClr val="FFFFFF"/>
                </a:highlight>
                <a:latin typeface="Google Sans"/>
              </a:rPr>
              <a:t>Schizophrenia is a brain disease that frequently occurs in young people.</a:t>
            </a:r>
          </a:p>
          <a:p>
            <a:pPr>
              <a:buFont typeface="Wingdings" panose="05000000000000000000" pitchFamily="2" charset="2"/>
              <a:buChar char="Ø"/>
            </a:pPr>
            <a:r>
              <a:rPr lang="en-US" sz="1800" b="0" i="0" dirty="0">
                <a:solidFill>
                  <a:srgbClr val="000000"/>
                </a:solidFill>
                <a:effectLst/>
                <a:highlight>
                  <a:srgbClr val="FFFFFF"/>
                </a:highlight>
                <a:latin typeface="Google Sans"/>
              </a:rPr>
              <a:t>Early diagnosis and effective intervention and treatment of schizophrenia can improve the disease.</a:t>
            </a:r>
            <a:endParaRPr lang="en-US" sz="1800" dirty="0">
              <a:latin typeface="Google Sans"/>
              <a:cs typeface="Arial"/>
            </a:endParaRPr>
          </a:p>
          <a:p>
            <a:pPr>
              <a:buFont typeface="Wingdings" panose="05000000000000000000" pitchFamily="2" charset="2"/>
              <a:buChar char="Ø"/>
            </a:pPr>
            <a:r>
              <a:rPr lang="en-US" sz="1800" i="0" dirty="0">
                <a:solidFill>
                  <a:srgbClr val="0D0D0D"/>
                </a:solidFill>
                <a:effectLst/>
                <a:highlight>
                  <a:srgbClr val="FFFFFF"/>
                </a:highlight>
                <a:latin typeface="Google Sans"/>
              </a:rPr>
              <a:t>Using deep learning to analyze </a:t>
            </a:r>
            <a:r>
              <a:rPr lang="en-IN" sz="1800" b="0" i="0" dirty="0">
                <a:effectLst/>
                <a:highlight>
                  <a:srgbClr val="FFFFFF"/>
                </a:highlight>
                <a:latin typeface="Google Sans"/>
              </a:rPr>
              <a:t>paranoid schizophrenia {s}</a:t>
            </a:r>
            <a:r>
              <a:rPr lang="en-US" sz="1800" b="0" dirty="0">
                <a:highlight>
                  <a:srgbClr val="FFFFFF"/>
                </a:highlight>
                <a:latin typeface="Google Sans"/>
              </a:rPr>
              <a:t> and</a:t>
            </a:r>
            <a:r>
              <a:rPr lang="en-IN" sz="1800" b="0" i="0" dirty="0">
                <a:effectLst/>
                <a:highlight>
                  <a:srgbClr val="FFFFFF"/>
                </a:highlight>
                <a:latin typeface="Google Sans"/>
              </a:rPr>
              <a:t> healthy control {h}</a:t>
            </a:r>
            <a:r>
              <a:rPr lang="en-US" sz="1800" i="0" dirty="0">
                <a:effectLst/>
                <a:highlight>
                  <a:srgbClr val="FFFFFF"/>
                </a:highlight>
                <a:latin typeface="Google Sans"/>
              </a:rPr>
              <a:t> individuals all at once is ground breaking</a:t>
            </a:r>
            <a:r>
              <a:rPr lang="en-US" sz="1800" i="0" dirty="0">
                <a:solidFill>
                  <a:srgbClr val="0D0D0D"/>
                </a:solidFill>
                <a:effectLst/>
                <a:highlight>
                  <a:srgbClr val="FFFFFF"/>
                </a:highlight>
                <a:latin typeface="Google Sans"/>
              </a:rPr>
              <a:t>. It has the potential to pioneer transformative advancements in </a:t>
            </a:r>
            <a:r>
              <a:rPr lang="en-IN" sz="1800" b="0" i="0" dirty="0">
                <a:solidFill>
                  <a:srgbClr val="212121"/>
                </a:solidFill>
                <a:effectLst/>
                <a:highlight>
                  <a:srgbClr val="FFFFFF"/>
                </a:highlight>
                <a:latin typeface="Google Sans"/>
              </a:rPr>
              <a:t>neurocognitive dysfunction</a:t>
            </a:r>
            <a:r>
              <a:rPr lang="en-US" sz="1800" i="0" dirty="0">
                <a:solidFill>
                  <a:srgbClr val="0D0D0D"/>
                </a:solidFill>
                <a:effectLst/>
                <a:highlight>
                  <a:srgbClr val="FFFFFF"/>
                </a:highlight>
                <a:latin typeface="Google Sans"/>
              </a:rPr>
              <a:t> disease understanding and treatment strategies.</a:t>
            </a:r>
            <a:br>
              <a:rPr lang="en-US" sz="1800" dirty="0">
                <a:latin typeface="Google Sans"/>
              </a:rPr>
            </a:br>
            <a:endParaRPr lang="en-US" sz="1800" dirty="0">
              <a:latin typeface="Google Sans"/>
              <a:cs typeface="Calibri" panose="020F0502020204030204"/>
            </a:endParaRPr>
          </a:p>
        </p:txBody>
      </p:sp>
      <p:grpSp>
        <p:nvGrpSpPr>
          <p:cNvPr id="58" name="Group 57">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59" name="Freeform: Shape 58">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03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BA5055-D263-EC00-643B-3E6CD6A44B17}"/>
              </a:ext>
            </a:extLst>
          </p:cNvPr>
          <p:cNvPicPr>
            <a:picLocks noChangeAspect="1"/>
          </p:cNvPicPr>
          <p:nvPr/>
        </p:nvPicPr>
        <p:blipFill rotWithShape="1">
          <a:blip r:embed="rId2">
            <a:extLst>
              <a:ext uri="{28A0092B-C50C-407E-A947-70E740481C1C}">
                <a14:useLocalDpi xmlns:a14="http://schemas.microsoft.com/office/drawing/2010/main" val="0"/>
              </a:ext>
            </a:extLst>
          </a:blip>
          <a:srcRect t="2909"/>
          <a:stretch/>
        </p:blipFill>
        <p:spPr>
          <a:xfrm rot="16200000">
            <a:off x="3342714" y="-2066849"/>
            <a:ext cx="6040903" cy="10462161"/>
          </a:xfrm>
          <a:prstGeom prst="rect">
            <a:avLst/>
          </a:prstGeom>
        </p:spPr>
      </p:pic>
      <p:sp>
        <p:nvSpPr>
          <p:cNvPr id="16" name="Rectangle 15">
            <a:extLst>
              <a:ext uri="{FF2B5EF4-FFF2-40B4-BE49-F238E27FC236}">
                <a16:creationId xmlns:a16="http://schemas.microsoft.com/office/drawing/2014/main" id="{2B5061F7-A1A8-8600-437F-C06266CE1B57}"/>
              </a:ext>
            </a:extLst>
          </p:cNvPr>
          <p:cNvSpPr/>
          <p:nvPr/>
        </p:nvSpPr>
        <p:spPr>
          <a:xfrm>
            <a:off x="4213186" y="3345084"/>
            <a:ext cx="3113590" cy="2729361"/>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a:ln>
                  <a:solidFill>
                    <a:schemeClr val="tx1"/>
                  </a:solidFill>
                </a:ln>
                <a:solidFill>
                  <a:schemeClr val="tx1"/>
                </a:solidFill>
                <a:latin typeface="Google Sans"/>
              </a:rPr>
              <a:t>Stage 3 : Model Training and Evaluation</a:t>
            </a:r>
          </a:p>
          <a:p>
            <a:pPr algn="ctr"/>
            <a:endParaRPr lang="en-IN" sz="2000" b="1">
              <a:ln>
                <a:solidFill>
                  <a:schemeClr val="tx1"/>
                </a:solidFill>
              </a:ln>
              <a:solidFill>
                <a:schemeClr val="tx1"/>
              </a:solidFill>
              <a:latin typeface="Google Sans"/>
            </a:endParaRP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AlexNet</a:t>
            </a: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VGG16</a:t>
            </a:r>
          </a:p>
          <a:p>
            <a:pPr algn="ctr"/>
            <a:r>
              <a:rPr lang="en-IN" sz="2800">
                <a:ln>
                  <a:solidFill>
                    <a:schemeClr val="tx1"/>
                  </a:solidFill>
                </a:ln>
                <a:solidFill>
                  <a:schemeClr val="tx1"/>
                </a:solidFill>
                <a:effectLst>
                  <a:outerShdw blurRad="50800" dist="38100" dir="5400000" algn="t" rotWithShape="0">
                    <a:prstClr val="black">
                      <a:alpha val="40000"/>
                    </a:prstClr>
                  </a:outerShdw>
                </a:effectLst>
              </a:rPr>
              <a:t>Mobilenet</a:t>
            </a:r>
          </a:p>
        </p:txBody>
      </p:sp>
      <p:cxnSp>
        <p:nvCxnSpPr>
          <p:cNvPr id="21" name="Straight Arrow Connector 20">
            <a:extLst>
              <a:ext uri="{FF2B5EF4-FFF2-40B4-BE49-F238E27FC236}">
                <a16:creationId xmlns:a16="http://schemas.microsoft.com/office/drawing/2014/main" id="{89863BA1-38A7-05B0-5308-8235AC1F0964}"/>
              </a:ext>
            </a:extLst>
          </p:cNvPr>
          <p:cNvCxnSpPr/>
          <p:nvPr/>
        </p:nvCxnSpPr>
        <p:spPr>
          <a:xfrm flipH="1" flipV="1">
            <a:off x="3633732" y="3805545"/>
            <a:ext cx="579453" cy="4649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6B5FE7DB-E4F9-C7E2-E21C-B13B11BD8925}"/>
              </a:ext>
            </a:extLst>
          </p:cNvPr>
          <p:cNvCxnSpPr>
            <a:cxnSpLocks/>
          </p:cNvCxnSpPr>
          <p:nvPr/>
        </p:nvCxnSpPr>
        <p:spPr>
          <a:xfrm flipH="1">
            <a:off x="3633733" y="5123362"/>
            <a:ext cx="579453" cy="396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B0705009-C1E5-CDC3-6DA2-72F4ABE37A20}"/>
              </a:ext>
            </a:extLst>
          </p:cNvPr>
          <p:cNvSpPr/>
          <p:nvPr/>
        </p:nvSpPr>
        <p:spPr>
          <a:xfrm>
            <a:off x="966813" y="3460099"/>
            <a:ext cx="2639505" cy="1168462"/>
          </a:xfrm>
          <a:prstGeom prst="rect">
            <a:avLst/>
          </a:prstGeom>
          <a:solidFill>
            <a:schemeClr val="tx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solidFill>
                  <a:schemeClr val="tx1"/>
                </a:solidFill>
                <a:latin typeface="Bookman Old Style" panose="02050604050505020204" pitchFamily="18" charset="0"/>
              </a:rPr>
              <a:t>P</a:t>
            </a:r>
            <a:r>
              <a:rPr lang="en-IN" sz="1800" b="0" i="0" dirty="0">
                <a:solidFill>
                  <a:schemeClr val="tx1"/>
                </a:solidFill>
                <a:effectLst/>
                <a:latin typeface="Bookman Old Style" panose="02050604050505020204" pitchFamily="18" charset="0"/>
              </a:rPr>
              <a:t>aranoid </a:t>
            </a:r>
            <a:r>
              <a:rPr lang="en-IN" dirty="0">
                <a:solidFill>
                  <a:schemeClr val="tx1"/>
                </a:solidFill>
                <a:latin typeface="Bookman Old Style" panose="02050604050505020204" pitchFamily="18" charset="0"/>
              </a:rPr>
              <a:t>S</a:t>
            </a:r>
            <a:r>
              <a:rPr lang="en-IN" sz="1800" b="0" i="0" dirty="0">
                <a:solidFill>
                  <a:schemeClr val="tx1"/>
                </a:solidFill>
                <a:effectLst/>
                <a:latin typeface="Bookman Old Style" panose="02050604050505020204" pitchFamily="18" charset="0"/>
              </a:rPr>
              <a:t>chizophrenia</a:t>
            </a:r>
          </a:p>
          <a:p>
            <a:pPr algn="ctr"/>
            <a:r>
              <a:rPr lang="en-IN" sz="1800" b="0" i="0" dirty="0">
                <a:solidFill>
                  <a:schemeClr val="tx1"/>
                </a:solidFill>
                <a:effectLst/>
                <a:latin typeface="Bookman Old Style" panose="02050604050505020204" pitchFamily="18" charset="0"/>
              </a:rPr>
              <a:t> {s} Group</a:t>
            </a:r>
            <a:endParaRPr lang="en-IN" dirty="0">
              <a:solidFill>
                <a:schemeClr val="tx1"/>
              </a:solidFill>
              <a:latin typeface="Bookman Old Style" panose="02050604050505020204" pitchFamily="18" charset="0"/>
            </a:endParaRPr>
          </a:p>
        </p:txBody>
      </p:sp>
      <p:sp>
        <p:nvSpPr>
          <p:cNvPr id="4" name="Rectangle 3">
            <a:extLst>
              <a:ext uri="{FF2B5EF4-FFF2-40B4-BE49-F238E27FC236}">
                <a16:creationId xmlns:a16="http://schemas.microsoft.com/office/drawing/2014/main" id="{9FE54062-9039-2785-E4F5-B6D81D7ADF17}"/>
              </a:ext>
            </a:extLst>
          </p:cNvPr>
          <p:cNvSpPr/>
          <p:nvPr/>
        </p:nvSpPr>
        <p:spPr>
          <a:xfrm>
            <a:off x="1006866" y="4996205"/>
            <a:ext cx="2599452" cy="1078239"/>
          </a:xfrm>
          <a:prstGeom prst="rect">
            <a:avLst/>
          </a:prstGeom>
          <a:solidFill>
            <a:schemeClr val="tx2">
              <a:lumMod val="40000"/>
              <a:lumOff val="60000"/>
            </a:schemeClr>
          </a:solidFill>
          <a:ln>
            <a:solidFill>
              <a:schemeClr val="tx1">
                <a:lumMod val="65000"/>
                <a:lumOff val="3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IN" dirty="0">
                <a:solidFill>
                  <a:schemeClr val="tx1"/>
                </a:solidFill>
                <a:latin typeface="Bookman Old Style" panose="02050604050505020204" pitchFamily="18" charset="0"/>
              </a:rPr>
              <a:t>H</a:t>
            </a:r>
            <a:r>
              <a:rPr lang="en-IN" sz="1800" b="0" i="0" dirty="0">
                <a:solidFill>
                  <a:schemeClr val="tx1"/>
                </a:solidFill>
                <a:effectLst/>
                <a:latin typeface="Bookman Old Style" panose="02050604050505020204" pitchFamily="18" charset="0"/>
              </a:rPr>
              <a:t>ealthy </a:t>
            </a:r>
          </a:p>
          <a:p>
            <a:pPr algn="ctr"/>
            <a:r>
              <a:rPr lang="en-IN" sz="1800" b="0" i="0" dirty="0">
                <a:solidFill>
                  <a:schemeClr val="tx1"/>
                </a:solidFill>
                <a:effectLst/>
                <a:latin typeface="Bookman Old Style" panose="02050604050505020204" pitchFamily="18" charset="0"/>
              </a:rPr>
              <a:t> {h} Group</a:t>
            </a:r>
            <a:endParaRPr lang="en-IN"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2059629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2738-FE39-7B0F-3A3A-B3FBFE453E96}"/>
              </a:ext>
            </a:extLst>
          </p:cNvPr>
          <p:cNvSpPr>
            <a:spLocks noGrp="1"/>
          </p:cNvSpPr>
          <p:nvPr>
            <p:ph type="title"/>
          </p:nvPr>
        </p:nvSpPr>
        <p:spPr>
          <a:xfrm>
            <a:off x="773643" y="-69813"/>
            <a:ext cx="3290887" cy="2452687"/>
          </a:xfrm>
        </p:spPr>
        <p:txBody>
          <a:bodyPr vert="horz" lIns="91440" tIns="45720" rIns="91440" bIns="45720" rtlCol="0" anchor="ctr">
            <a:normAutofit/>
          </a:bodyPr>
          <a:lstStyle/>
          <a:p>
            <a:r>
              <a:rPr lang="en-US"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Dataset</a:t>
            </a: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02B7A43F-7047-234C-D9CA-080EEE3F5EEB}"/>
              </a:ext>
            </a:extLst>
          </p:cNvPr>
          <p:cNvSpPr txBox="1"/>
          <p:nvPr/>
        </p:nvSpPr>
        <p:spPr>
          <a:xfrm>
            <a:off x="870450" y="1820317"/>
            <a:ext cx="4969934" cy="4001095"/>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Google Sans"/>
              </a:rPr>
              <a:t>We had 28 Subjects initially , each of them belonging either of the two classes, that is</a:t>
            </a:r>
            <a:r>
              <a:rPr lang="en-IN" sz="2000" b="0" i="0" dirty="0">
                <a:effectLst/>
                <a:highlight>
                  <a:srgbClr val="FFFFFF"/>
                </a:highlight>
                <a:latin typeface="Google Sans"/>
              </a:rPr>
              <a:t> paranoid schizophrenia {s}</a:t>
            </a:r>
            <a:r>
              <a:rPr lang="en-US" sz="2000" b="0" dirty="0">
                <a:highlight>
                  <a:srgbClr val="FFFFFF"/>
                </a:highlight>
                <a:latin typeface="Google Sans"/>
              </a:rPr>
              <a:t> and</a:t>
            </a:r>
            <a:r>
              <a:rPr lang="en-IN" sz="2000" b="0" i="0" dirty="0">
                <a:effectLst/>
                <a:highlight>
                  <a:srgbClr val="FFFFFF"/>
                </a:highlight>
                <a:latin typeface="Google Sans"/>
              </a:rPr>
              <a:t> healthy {h}.</a:t>
            </a:r>
            <a:r>
              <a:rPr lang="en-US" sz="2000" i="0" dirty="0">
                <a:effectLst/>
                <a:highlight>
                  <a:srgbClr val="FFFFFF"/>
                </a:highlight>
                <a:latin typeface="Google Sans"/>
              </a:rPr>
              <a:t> </a:t>
            </a:r>
            <a:endParaRPr lang="en-IN" sz="2000" dirty="0">
              <a:latin typeface="Google Sans"/>
            </a:endParaRPr>
          </a:p>
          <a:p>
            <a:endParaRPr lang="en-IN" dirty="0"/>
          </a:p>
          <a:p>
            <a:pPr marL="285750" indent="-285750">
              <a:buFont typeface="Wingdings" panose="05000000000000000000" pitchFamily="2" charset="2"/>
              <a:buChar char="Ø"/>
            </a:pPr>
            <a:r>
              <a:rPr lang="en-US" sz="2000" dirty="0">
                <a:solidFill>
                  <a:srgbClr val="3C4043"/>
                </a:solidFill>
                <a:highlight>
                  <a:srgbClr val="FFFFFF"/>
                </a:highlight>
                <a:latin typeface="Google Sans"/>
              </a:rPr>
              <a:t>14</a:t>
            </a:r>
            <a:r>
              <a:rPr lang="en-US" sz="2000" b="0" i="0" dirty="0">
                <a:solidFill>
                  <a:srgbClr val="3C4043"/>
                </a:solidFill>
                <a:effectLst/>
                <a:highlight>
                  <a:srgbClr val="FFFFFF"/>
                </a:highlight>
                <a:latin typeface="Google Sans"/>
              </a:rPr>
              <a:t> of them were diagnosed with </a:t>
            </a:r>
            <a:r>
              <a:rPr lang="en-US" sz="2000" b="0" i="0" dirty="0">
                <a:solidFill>
                  <a:srgbClr val="4A4A4A"/>
                </a:solidFill>
                <a:effectLst/>
                <a:highlight>
                  <a:srgbClr val="FFFFFF"/>
                </a:highlight>
                <a:latin typeface="Google Sans"/>
              </a:rPr>
              <a:t>paranoid schizophrenia i.e. {s}-group and </a:t>
            </a:r>
            <a:r>
              <a:rPr lang="en-US" sz="2000" dirty="0">
                <a:solidFill>
                  <a:srgbClr val="3C4043"/>
                </a:solidFill>
                <a:highlight>
                  <a:srgbClr val="FFFFFF"/>
                </a:highlight>
                <a:latin typeface="Google Sans"/>
              </a:rPr>
              <a:t>14</a:t>
            </a:r>
            <a:r>
              <a:rPr lang="en-US" sz="2000" b="0" i="0" dirty="0">
                <a:solidFill>
                  <a:srgbClr val="3C4043"/>
                </a:solidFill>
                <a:effectLst/>
                <a:highlight>
                  <a:srgbClr val="FFFFFF"/>
                </a:highlight>
                <a:latin typeface="Google Sans"/>
              </a:rPr>
              <a:t> were healthy subjects i.e. {h}-group</a:t>
            </a:r>
            <a:r>
              <a:rPr lang="en-US" b="0" i="0" dirty="0">
                <a:solidFill>
                  <a:srgbClr val="3C4043"/>
                </a:solidFill>
                <a:effectLst/>
                <a:highlight>
                  <a:srgbClr val="FFFFFF"/>
                </a:highlight>
                <a:latin typeface="Inter"/>
              </a:rPr>
              <a:t>.</a:t>
            </a:r>
          </a:p>
          <a:p>
            <a:pPr marL="285750" indent="-285750">
              <a:buFont typeface="Wingdings" panose="05000000000000000000" pitchFamily="2" charset="2"/>
              <a:buChar char="Ø"/>
            </a:pPr>
            <a:endParaRPr lang="en-US" dirty="0">
              <a:solidFill>
                <a:srgbClr val="3C4043"/>
              </a:solidFill>
              <a:highlight>
                <a:srgbClr val="FFFFFF"/>
              </a:highlight>
              <a:latin typeface="Inter"/>
            </a:endParaRPr>
          </a:p>
          <a:p>
            <a:pPr marL="285750" indent="-285750">
              <a:buFont typeface="Wingdings" panose="05000000000000000000" pitchFamily="2" charset="2"/>
              <a:buChar char="Ø"/>
            </a:pPr>
            <a:r>
              <a:rPr lang="en-US" sz="2000" b="0" i="0" dirty="0">
                <a:solidFill>
                  <a:srgbClr val="3C4043"/>
                </a:solidFill>
                <a:effectLst/>
                <a:highlight>
                  <a:srgbClr val="FFFFFF"/>
                </a:highlight>
                <a:latin typeface="Google Sans"/>
              </a:rPr>
              <a:t>Each recording was performed according to the clinical protocol with participants being in a sitting position having their eyes closed</a:t>
            </a:r>
            <a:r>
              <a:rPr lang="en-US" b="0" i="0" dirty="0">
                <a:solidFill>
                  <a:srgbClr val="3C4043"/>
                </a:solidFill>
                <a:effectLst/>
                <a:highlight>
                  <a:srgbClr val="FFFFFF"/>
                </a:highlight>
                <a:latin typeface="Inter"/>
              </a:rPr>
              <a:t>.</a:t>
            </a:r>
            <a:endParaRPr lang="en-IN" dirty="0"/>
          </a:p>
          <a:p>
            <a:endParaRPr lang="en-IN" dirty="0"/>
          </a:p>
        </p:txBody>
      </p:sp>
      <p:sp>
        <p:nvSpPr>
          <p:cNvPr id="5" name="Rectangle: Rounded Corners 4">
            <a:extLst>
              <a:ext uri="{FF2B5EF4-FFF2-40B4-BE49-F238E27FC236}">
                <a16:creationId xmlns:a16="http://schemas.microsoft.com/office/drawing/2014/main" id="{BB61B6C8-7AC8-8487-089B-62A1D0063660}"/>
              </a:ext>
            </a:extLst>
          </p:cNvPr>
          <p:cNvSpPr/>
          <p:nvPr/>
        </p:nvSpPr>
        <p:spPr>
          <a:xfrm>
            <a:off x="7013542" y="797239"/>
            <a:ext cx="4110087" cy="1584778"/>
          </a:xfrm>
          <a:prstGeom prst="roundRect">
            <a:avLst/>
          </a:prstGeom>
          <a:solidFill>
            <a:schemeClr val="tx2">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3200" dirty="0">
                <a:solidFill>
                  <a:schemeClr val="tx1"/>
                </a:solidFill>
                <a:latin typeface="Bookman Old Style" panose="02050604050505020204" pitchFamily="18" charset="0"/>
              </a:rPr>
              <a:t>28 Subjects</a:t>
            </a:r>
          </a:p>
          <a:p>
            <a:pPr algn="ctr"/>
            <a:endParaRPr lang="en-IN" dirty="0"/>
          </a:p>
        </p:txBody>
      </p:sp>
      <p:sp>
        <p:nvSpPr>
          <p:cNvPr id="7" name="Rectangle: Rounded Corners 6">
            <a:extLst>
              <a:ext uri="{FF2B5EF4-FFF2-40B4-BE49-F238E27FC236}">
                <a16:creationId xmlns:a16="http://schemas.microsoft.com/office/drawing/2014/main" id="{203FEDEF-93D5-8CCB-1D38-ED18605E8739}"/>
              </a:ext>
            </a:extLst>
          </p:cNvPr>
          <p:cNvSpPr/>
          <p:nvPr/>
        </p:nvSpPr>
        <p:spPr>
          <a:xfrm>
            <a:off x="6547538" y="3335807"/>
            <a:ext cx="2296441" cy="1585636"/>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latin typeface="Bookman Old Style" panose="02050604050505020204" pitchFamily="18" charset="0"/>
              </a:rPr>
              <a:t>14 {s} PATIENTS</a:t>
            </a:r>
          </a:p>
          <a:p>
            <a:pPr algn="ctr"/>
            <a:endParaRPr lang="en-IN" dirty="0"/>
          </a:p>
        </p:txBody>
      </p:sp>
      <p:sp>
        <p:nvSpPr>
          <p:cNvPr id="8" name="Rectangle: Rounded Corners 7">
            <a:extLst>
              <a:ext uri="{FF2B5EF4-FFF2-40B4-BE49-F238E27FC236}">
                <a16:creationId xmlns:a16="http://schemas.microsoft.com/office/drawing/2014/main" id="{86F0E61F-7E66-4412-D6C4-5965DBDFEA7F}"/>
              </a:ext>
            </a:extLst>
          </p:cNvPr>
          <p:cNvSpPr/>
          <p:nvPr/>
        </p:nvSpPr>
        <p:spPr>
          <a:xfrm>
            <a:off x="9745962" y="3335807"/>
            <a:ext cx="2296441" cy="1674224"/>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a:t>
            </a:r>
            <a:r>
              <a:rPr lang="en-IN" sz="2800">
                <a:solidFill>
                  <a:schemeClr val="tx1"/>
                </a:solidFill>
                <a:latin typeface="Bookman Old Style" panose="02050604050505020204" pitchFamily="18" charset="0"/>
              </a:rPr>
              <a:t>14 </a:t>
            </a:r>
            <a:r>
              <a:rPr lang="en-IN" sz="2800" dirty="0">
                <a:solidFill>
                  <a:schemeClr val="tx1"/>
                </a:solidFill>
                <a:latin typeface="Bookman Old Style" panose="02050604050505020204" pitchFamily="18" charset="0"/>
              </a:rPr>
              <a:t>{h}</a:t>
            </a:r>
          </a:p>
          <a:p>
            <a:pPr algn="ctr"/>
            <a:r>
              <a:rPr lang="en-IN" sz="2800" dirty="0">
                <a:solidFill>
                  <a:schemeClr val="tx1"/>
                </a:solidFill>
                <a:latin typeface="Bookman Old Style" panose="02050604050505020204" pitchFamily="18" charset="0"/>
              </a:rPr>
              <a:t>PATIENTS</a:t>
            </a:r>
          </a:p>
          <a:p>
            <a:pPr algn="ctr"/>
            <a:endParaRPr lang="en-IN" dirty="0"/>
          </a:p>
        </p:txBody>
      </p:sp>
      <p:cxnSp>
        <p:nvCxnSpPr>
          <p:cNvPr id="17" name="Connector: Elbow 16">
            <a:extLst>
              <a:ext uri="{FF2B5EF4-FFF2-40B4-BE49-F238E27FC236}">
                <a16:creationId xmlns:a16="http://schemas.microsoft.com/office/drawing/2014/main" id="{CF215315-0E08-320E-1150-CB331D90AD7B}"/>
              </a:ext>
            </a:extLst>
          </p:cNvPr>
          <p:cNvCxnSpPr>
            <a:cxnSpLocks/>
          </p:cNvCxnSpPr>
          <p:nvPr/>
        </p:nvCxnSpPr>
        <p:spPr>
          <a:xfrm rot="5400000">
            <a:off x="7301347" y="2541371"/>
            <a:ext cx="953792" cy="635083"/>
          </a:xfrm>
          <a:prstGeom prst="bentConnector3">
            <a:avLst/>
          </a:prstGeom>
        </p:spPr>
        <p:style>
          <a:lnRef idx="3">
            <a:schemeClr val="dk1"/>
          </a:lnRef>
          <a:fillRef idx="0">
            <a:schemeClr val="dk1"/>
          </a:fillRef>
          <a:effectRef idx="2">
            <a:schemeClr val="dk1"/>
          </a:effectRef>
          <a:fontRef idx="minor">
            <a:schemeClr val="tx1"/>
          </a:fontRef>
        </p:style>
      </p:cxnSp>
      <p:cxnSp>
        <p:nvCxnSpPr>
          <p:cNvPr id="20" name="Connector: Elbow 19">
            <a:extLst>
              <a:ext uri="{FF2B5EF4-FFF2-40B4-BE49-F238E27FC236}">
                <a16:creationId xmlns:a16="http://schemas.microsoft.com/office/drawing/2014/main" id="{3D90813A-4038-0B10-1AB4-14A857D7301E}"/>
              </a:ext>
            </a:extLst>
          </p:cNvPr>
          <p:cNvCxnSpPr>
            <a:cxnSpLocks/>
          </p:cNvCxnSpPr>
          <p:nvPr/>
        </p:nvCxnSpPr>
        <p:spPr>
          <a:xfrm rot="16200000" flipH="1">
            <a:off x="10031067" y="2475281"/>
            <a:ext cx="953790" cy="772441"/>
          </a:xfrm>
          <a:prstGeom prst="bentConnector3">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699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erson&amp;#39;s head&#10;&#10;Description automatically generated">
            <a:extLst>
              <a:ext uri="{FF2B5EF4-FFF2-40B4-BE49-F238E27FC236}">
                <a16:creationId xmlns:a16="http://schemas.microsoft.com/office/drawing/2014/main" id="{A439EBD8-E006-D916-965C-0405AE9F3FE6}"/>
              </a:ext>
            </a:extLst>
          </p:cNvPr>
          <p:cNvPicPr>
            <a:picLocks noChangeAspect="1"/>
          </p:cNvPicPr>
          <p:nvPr/>
        </p:nvPicPr>
        <p:blipFill rotWithShape="1">
          <a:blip r:embed="rId2"/>
          <a:srcRect l="3" t="-1511" r="34811" b="1511"/>
          <a:stretch/>
        </p:blipFill>
        <p:spPr>
          <a:xfrm>
            <a:off x="6810248" y="1728075"/>
            <a:ext cx="5030747" cy="2617681"/>
          </a:xfrm>
          <a:prstGeom prst="rect">
            <a:avLst/>
          </a:prstGeom>
        </p:spPr>
      </p:pic>
      <p:sp>
        <p:nvSpPr>
          <p:cNvPr id="5" name="TextBox 4">
            <a:extLst>
              <a:ext uri="{FF2B5EF4-FFF2-40B4-BE49-F238E27FC236}">
                <a16:creationId xmlns:a16="http://schemas.microsoft.com/office/drawing/2014/main" id="{9D52A111-411C-4702-F5B9-17C24EF27C1C}"/>
              </a:ext>
            </a:extLst>
          </p:cNvPr>
          <p:cNvSpPr txBox="1"/>
          <p:nvPr/>
        </p:nvSpPr>
        <p:spPr>
          <a:xfrm>
            <a:off x="351005" y="1008210"/>
            <a:ext cx="5911429" cy="4370427"/>
          </a:xfrm>
          <a:prstGeom prst="rect">
            <a:avLst/>
          </a:prstGeom>
          <a:noFill/>
        </p:spPr>
        <p:txBody>
          <a:bodyPr wrap="square" rtlCol="0">
            <a:spAutoFit/>
          </a:bodyPr>
          <a:lstStyle/>
          <a:p>
            <a:pPr marL="285750" indent="-285750">
              <a:buFont typeface="Wingdings" panose="05000000000000000000" pitchFamily="2" charset="2"/>
              <a:buChar char="Ø"/>
            </a:pPr>
            <a:endParaRPr lang="en-US" b="0" i="0" dirty="0">
              <a:solidFill>
                <a:srgbClr val="202122"/>
              </a:solidFill>
              <a:effectLst/>
              <a:highlight>
                <a:srgbClr val="FFFFFF"/>
              </a:highlight>
              <a:latin typeface="Arial" panose="020B0604020202020204" pitchFamily="34" charset="0"/>
            </a:endParaRPr>
          </a:p>
          <a:p>
            <a:pPr marL="285750" indent="-285750">
              <a:buFont typeface="Wingdings" panose="05000000000000000000" pitchFamily="2" charset="2"/>
              <a:buChar char="Ø"/>
            </a:pPr>
            <a:r>
              <a:rPr lang="en-US" sz="2000" b="0" i="0" dirty="0">
                <a:solidFill>
                  <a:srgbClr val="0D0D0D"/>
                </a:solidFill>
                <a:effectLst/>
                <a:highlight>
                  <a:srgbClr val="FFFFFF"/>
                </a:highlight>
                <a:latin typeface="Google Sans"/>
              </a:rPr>
              <a:t>Electroencephalogram (EEG) signals were obtained from 19 scalp electrodes and 2 reference electrodes using the </a:t>
            </a:r>
            <a:r>
              <a:rPr lang="en-US" sz="2000" b="1" i="0" dirty="0">
                <a:solidFill>
                  <a:srgbClr val="0D0D0D"/>
                </a:solidFill>
                <a:effectLst/>
                <a:highlight>
                  <a:srgbClr val="FFFFFF"/>
                </a:highlight>
                <a:latin typeface="Google Sans"/>
              </a:rPr>
              <a:t>10–20 system</a:t>
            </a:r>
            <a:r>
              <a:rPr lang="en-US" sz="2000" b="0" i="0" dirty="0">
                <a:solidFill>
                  <a:srgbClr val="0D0D0D"/>
                </a:solidFill>
                <a:effectLst/>
                <a:highlight>
                  <a:srgbClr val="FFFFFF"/>
                </a:highlight>
                <a:latin typeface="Google Sans"/>
              </a:rPr>
              <a:t>, a globally acknowledged approach for defining and placing scalp electrodes during EEG examinations.</a:t>
            </a:r>
          </a:p>
          <a:p>
            <a:pPr marL="285750" indent="-285750">
              <a:buFont typeface="Wingdings" panose="05000000000000000000" pitchFamily="2" charset="2"/>
              <a:buChar char="Ø"/>
            </a:pPr>
            <a:endParaRPr lang="en-GB" sz="2000" dirty="0">
              <a:latin typeface="Google Sans"/>
              <a:cs typeface="Calibri Light"/>
            </a:endParaRPr>
          </a:p>
          <a:p>
            <a:pPr marL="285750" indent="-285750">
              <a:buFont typeface="Wingdings" panose="05000000000000000000" pitchFamily="2" charset="2"/>
              <a:buChar char="Ø"/>
            </a:pPr>
            <a:r>
              <a:rPr lang="en-US" sz="2000" i="0" dirty="0">
                <a:effectLst/>
                <a:highlight>
                  <a:srgbClr val="FFFFFF"/>
                </a:highlight>
                <a:latin typeface="Google Sans"/>
              </a:rPr>
              <a:t>The</a:t>
            </a:r>
            <a:r>
              <a:rPr lang="en-US" sz="2000" b="1" i="0" dirty="0">
                <a:effectLst/>
                <a:highlight>
                  <a:srgbClr val="FFFFFF"/>
                </a:highlight>
                <a:latin typeface="Google Sans"/>
              </a:rPr>
              <a:t> sampling rate was set at 250 Hz </a:t>
            </a:r>
            <a:r>
              <a:rPr lang="en-IN" sz="2000" b="0" i="0" dirty="0">
                <a:effectLst/>
                <a:highlight>
                  <a:srgbClr val="FFFFFF"/>
                </a:highlight>
                <a:latin typeface="Google Sans"/>
              </a:rPr>
              <a:t>using the standard 10-20 EEG montage with 19 EEG channels: Fp1, Fp2, F7, F3, </a:t>
            </a:r>
            <a:r>
              <a:rPr lang="en-IN" sz="2000" b="0" i="0" dirty="0" err="1">
                <a:effectLst/>
                <a:highlight>
                  <a:srgbClr val="FFFFFF"/>
                </a:highlight>
                <a:latin typeface="Google Sans"/>
              </a:rPr>
              <a:t>Fz</a:t>
            </a:r>
            <a:r>
              <a:rPr lang="en-IN" sz="2000" b="0" i="0" dirty="0">
                <a:effectLst/>
                <a:highlight>
                  <a:srgbClr val="FFFFFF"/>
                </a:highlight>
                <a:latin typeface="Google Sans"/>
              </a:rPr>
              <a:t>, F4, F8, T3, C3, </a:t>
            </a:r>
            <a:r>
              <a:rPr lang="en-IN" sz="2000" b="0" i="0" dirty="0" err="1">
                <a:effectLst/>
                <a:highlight>
                  <a:srgbClr val="FFFFFF"/>
                </a:highlight>
                <a:latin typeface="Google Sans"/>
              </a:rPr>
              <a:t>Cz</a:t>
            </a:r>
            <a:r>
              <a:rPr lang="en-IN" sz="2000" b="0" i="0" dirty="0">
                <a:effectLst/>
                <a:highlight>
                  <a:srgbClr val="FFFFFF"/>
                </a:highlight>
                <a:latin typeface="Google Sans"/>
              </a:rPr>
              <a:t>, C4, T4, T5, P3, </a:t>
            </a:r>
            <a:r>
              <a:rPr lang="en-IN" sz="2000" b="0" i="0" dirty="0" err="1">
                <a:effectLst/>
                <a:highlight>
                  <a:srgbClr val="FFFFFF"/>
                </a:highlight>
                <a:latin typeface="Google Sans"/>
              </a:rPr>
              <a:t>Pz</a:t>
            </a:r>
            <a:r>
              <a:rPr lang="en-IN" sz="2000" b="0" i="0" dirty="0">
                <a:effectLst/>
                <a:highlight>
                  <a:srgbClr val="FFFFFF"/>
                </a:highlight>
                <a:latin typeface="Google Sans"/>
              </a:rPr>
              <a:t>, P4, T6, O1, O2.</a:t>
            </a:r>
          </a:p>
          <a:p>
            <a:endParaRPr lang="en-US" sz="2000" dirty="0">
              <a:highlight>
                <a:srgbClr val="FFFFFF"/>
              </a:highlight>
              <a:latin typeface="Google Sans"/>
            </a:endParaRPr>
          </a:p>
          <a:p>
            <a:pPr marL="285750" indent="-285750">
              <a:buFont typeface="Wingdings" panose="05000000000000000000" pitchFamily="2" charset="2"/>
              <a:buChar char="Ø"/>
            </a:pPr>
            <a:r>
              <a:rPr lang="en-US" sz="2000" b="0" i="0" dirty="0">
                <a:effectLst/>
                <a:highlight>
                  <a:srgbClr val="FFFFFF"/>
                </a:highlight>
                <a:latin typeface="Google Sans"/>
              </a:rPr>
              <a:t>The reference electrode was placed between electrodes </a:t>
            </a:r>
            <a:r>
              <a:rPr lang="en-US" sz="2000" b="1" dirty="0">
                <a:highlight>
                  <a:srgbClr val="FFFFFF"/>
                </a:highlight>
                <a:latin typeface="Google Sans"/>
              </a:rPr>
              <a:t>A1</a:t>
            </a:r>
            <a:r>
              <a:rPr lang="en-US" sz="2000" b="0" i="0" dirty="0">
                <a:effectLst/>
                <a:highlight>
                  <a:srgbClr val="FFFFFF"/>
                </a:highlight>
                <a:latin typeface="Google Sans"/>
              </a:rPr>
              <a:t> </a:t>
            </a:r>
            <a:r>
              <a:rPr lang="en-US" sz="2000" b="0" i="0">
                <a:effectLst/>
                <a:highlight>
                  <a:srgbClr val="FFFFFF"/>
                </a:highlight>
                <a:latin typeface="Google Sans"/>
              </a:rPr>
              <a:t>and </a:t>
            </a:r>
            <a:r>
              <a:rPr lang="en-US" sz="2000" b="1">
                <a:highlight>
                  <a:srgbClr val="FFFFFF"/>
                </a:highlight>
                <a:latin typeface="Google Sans"/>
              </a:rPr>
              <a:t>A2.</a:t>
            </a:r>
            <a:endParaRPr lang="en-US" sz="2000" dirty="0">
              <a:solidFill>
                <a:srgbClr val="202122"/>
              </a:solidFill>
              <a:highlight>
                <a:srgbClr val="FFFFFF"/>
              </a:highlight>
              <a:latin typeface="Google Sans"/>
            </a:endParaRPr>
          </a:p>
        </p:txBody>
      </p:sp>
    </p:spTree>
    <p:extLst>
      <p:ext uri="{BB962C8B-B14F-4D97-AF65-F5344CB8AC3E}">
        <p14:creationId xmlns:p14="http://schemas.microsoft.com/office/powerpoint/2010/main" val="383412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5F54B7-E132-C5CF-F85F-E191A5A0CA04}"/>
              </a:ext>
            </a:extLst>
          </p:cNvPr>
          <p:cNvSpPr>
            <a:spLocks noGrp="1"/>
          </p:cNvSpPr>
          <p:nvPr>
            <p:ph idx="1"/>
          </p:nvPr>
        </p:nvSpPr>
        <p:spPr>
          <a:xfrm>
            <a:off x="940149" y="1599121"/>
            <a:ext cx="10515600" cy="4351338"/>
          </a:xfrm>
        </p:spPr>
        <p:txBody>
          <a:bodyPr anchor="ctr">
            <a:normAutofit/>
          </a:bodyPr>
          <a:lstStyle/>
          <a:p>
            <a:pPr algn="l">
              <a:buFont typeface="Wingdings" panose="05000000000000000000" pitchFamily="2" charset="2"/>
              <a:buChar char="Ø"/>
            </a:pPr>
            <a:r>
              <a:rPr lang="en-US" b="1" i="0" dirty="0">
                <a:effectLst/>
                <a:highlight>
                  <a:srgbClr val="FFFFFF"/>
                </a:highlight>
                <a:latin typeface="Times New Roman" panose="02020603050405020304" pitchFamily="18" charset="0"/>
                <a:cs typeface="Times New Roman" panose="02020603050405020304" pitchFamily="18" charset="0"/>
              </a:rPr>
              <a:t>Data Acquisition</a:t>
            </a:r>
            <a:r>
              <a:rPr lang="en-US" b="0" i="0" dirty="0">
                <a:effectLst/>
                <a:highlight>
                  <a:srgbClr val="FFFFFF"/>
                </a:highlight>
                <a:latin typeface="Google Sans"/>
              </a:rPr>
              <a:t>: </a:t>
            </a:r>
            <a:r>
              <a:rPr lang="en-US" sz="2000" b="0" i="0" dirty="0">
                <a:effectLst/>
                <a:highlight>
                  <a:srgbClr val="FFFFFF"/>
                </a:highlight>
                <a:latin typeface="Google Sans"/>
              </a:rPr>
              <a:t>The EEG signals were obtained from a </a:t>
            </a:r>
            <a:r>
              <a:rPr lang="en-US" sz="2000" dirty="0" err="1">
                <a:highlight>
                  <a:srgbClr val="FFFFFF"/>
                </a:highlight>
                <a:latin typeface="Google Sans"/>
              </a:rPr>
              <a:t>RepOD</a:t>
            </a:r>
            <a:r>
              <a:rPr lang="en-US" sz="2000" b="0" i="0" dirty="0">
                <a:effectLst/>
                <a:highlight>
                  <a:srgbClr val="FFFFFF"/>
                </a:highlight>
                <a:latin typeface="Google Sans"/>
              </a:rPr>
              <a:t> dataset, </a:t>
            </a:r>
            <a:r>
              <a:rPr lang="en-IN" sz="2000" b="0" i="0" dirty="0">
                <a:effectLst/>
                <a:highlight>
                  <a:srgbClr val="FFFFFF"/>
                </a:highlight>
                <a:latin typeface="Google Sans"/>
              </a:rPr>
              <a:t>with the sampling frequency of 250 Hz using the standard 10-20 EEG montage with 19 EEG channels: Fp1, Fp2, F7, F3, </a:t>
            </a:r>
            <a:r>
              <a:rPr lang="en-IN" sz="2000" b="0" i="0" dirty="0" err="1">
                <a:effectLst/>
                <a:highlight>
                  <a:srgbClr val="FFFFFF"/>
                </a:highlight>
                <a:latin typeface="Google Sans"/>
              </a:rPr>
              <a:t>Fz</a:t>
            </a:r>
            <a:r>
              <a:rPr lang="en-IN" sz="2000" b="0" i="0" dirty="0">
                <a:effectLst/>
                <a:highlight>
                  <a:srgbClr val="FFFFFF"/>
                </a:highlight>
                <a:latin typeface="Google Sans"/>
              </a:rPr>
              <a:t>, F4, F8, T3, C3, </a:t>
            </a:r>
            <a:r>
              <a:rPr lang="en-IN" sz="2000" b="0" i="0" dirty="0" err="1">
                <a:effectLst/>
                <a:highlight>
                  <a:srgbClr val="FFFFFF"/>
                </a:highlight>
                <a:latin typeface="Google Sans"/>
              </a:rPr>
              <a:t>Cz</a:t>
            </a:r>
            <a:r>
              <a:rPr lang="en-IN" sz="2000" b="0" i="0" dirty="0">
                <a:effectLst/>
                <a:highlight>
                  <a:srgbClr val="FFFFFF"/>
                </a:highlight>
                <a:latin typeface="Google Sans"/>
              </a:rPr>
              <a:t>, C4, T4, T5, P3, </a:t>
            </a:r>
            <a:r>
              <a:rPr lang="en-IN" sz="2000" b="0" i="0" dirty="0" err="1">
                <a:effectLst/>
                <a:highlight>
                  <a:srgbClr val="FFFFFF"/>
                </a:highlight>
                <a:latin typeface="Google Sans"/>
              </a:rPr>
              <a:t>Pz</a:t>
            </a:r>
            <a:r>
              <a:rPr lang="en-IN" sz="2000" b="0" i="0" dirty="0">
                <a:effectLst/>
                <a:highlight>
                  <a:srgbClr val="FFFFFF"/>
                </a:highlight>
                <a:latin typeface="Google Sans"/>
              </a:rPr>
              <a:t>, P4, T6, O1, O2</a:t>
            </a:r>
            <a:r>
              <a:rPr lang="en-IN" sz="2600" b="0" i="0" dirty="0">
                <a:effectLst/>
                <a:highlight>
                  <a:srgbClr val="FFFFFF"/>
                </a:highlight>
                <a:latin typeface="Google Sans"/>
              </a:rPr>
              <a:t>.</a:t>
            </a:r>
          </a:p>
          <a:p>
            <a:pPr marL="0" indent="0" algn="l">
              <a:buNone/>
            </a:pPr>
            <a:endParaRPr lang="en-IN" sz="2600" b="0" i="0" dirty="0">
              <a:effectLst/>
              <a:highlight>
                <a:srgbClr val="FFFFFF"/>
              </a:highlight>
              <a:latin typeface="Google Sans"/>
            </a:endParaRPr>
          </a:p>
          <a:p>
            <a:pPr algn="l">
              <a:buFont typeface="Wingdings" panose="05000000000000000000" pitchFamily="2" charset="2"/>
              <a:buChar char="Ø"/>
            </a:pPr>
            <a:r>
              <a:rPr lang="en-US" b="1" i="0" dirty="0">
                <a:effectLst/>
                <a:highlight>
                  <a:srgbClr val="FFFFFF"/>
                </a:highlight>
                <a:latin typeface="Times New Roman" panose="02020603050405020304" pitchFamily="18" charset="0"/>
                <a:cs typeface="Times New Roman" panose="02020603050405020304" pitchFamily="18" charset="0"/>
              </a:rPr>
              <a:t>Channel Selection</a:t>
            </a:r>
            <a:r>
              <a:rPr lang="en-US" b="0" i="0" dirty="0">
                <a:effectLst/>
                <a:highlight>
                  <a:srgbClr val="FFFFFF"/>
                </a:highlight>
                <a:latin typeface="Google Sans"/>
              </a:rPr>
              <a:t>: </a:t>
            </a:r>
            <a:r>
              <a:rPr lang="en-US" sz="2000" b="0" i="0" dirty="0">
                <a:effectLst/>
                <a:highlight>
                  <a:srgbClr val="FFFFFF"/>
                </a:highlight>
                <a:latin typeface="Google Sans"/>
              </a:rPr>
              <a:t>The F4 electrode channel was chosen for analysis. Its selection ensured consistency and facilitated efficient data processing, though alternative channels could have been selected based on research objectives.</a:t>
            </a:r>
          </a:p>
          <a:p>
            <a:pPr marL="0" indent="0" algn="l">
              <a:buNone/>
            </a:pPr>
            <a:endParaRPr lang="en-US" sz="2000" b="0" i="0" dirty="0">
              <a:effectLst/>
              <a:highlight>
                <a:srgbClr val="FFFFFF"/>
              </a:highlight>
              <a:latin typeface="Google Sans"/>
            </a:endParaRPr>
          </a:p>
          <a:p>
            <a:pPr>
              <a:buFont typeface="Wingdings" panose="05000000000000000000" pitchFamily="2" charset="2"/>
              <a:buChar char="Ø"/>
            </a:pPr>
            <a:r>
              <a:rPr lang="en-US" b="1" i="0" dirty="0">
                <a:effectLst/>
                <a:highlight>
                  <a:srgbClr val="FFFFFF"/>
                </a:highlight>
                <a:latin typeface="Times New Roman" panose="02020603050405020304" pitchFamily="18" charset="0"/>
                <a:cs typeface="Times New Roman" panose="02020603050405020304" pitchFamily="18" charset="0"/>
              </a:rPr>
              <a:t>Signal Visualization</a:t>
            </a:r>
            <a:r>
              <a:rPr lang="en-US" b="0" i="0" dirty="0">
                <a:effectLst/>
                <a:highlight>
                  <a:srgbClr val="FFFFFF"/>
                </a:highlight>
                <a:latin typeface="Google Sans"/>
              </a:rPr>
              <a:t>: </a:t>
            </a:r>
            <a:r>
              <a:rPr lang="en-US" sz="2000" b="0" i="0" dirty="0">
                <a:effectLst/>
                <a:highlight>
                  <a:srgbClr val="FFFFFF"/>
                </a:highlight>
                <a:latin typeface="Google Sans"/>
              </a:rPr>
              <a:t>EEG signal traces from the F4 channel were plotted to visualize psychotic activity across subjects. These plots serve as foundational references, revealing patterns and trends in brain oscillations for subsequent analysis.</a:t>
            </a:r>
          </a:p>
        </p:txBody>
      </p:sp>
      <p:sp>
        <p:nvSpPr>
          <p:cNvPr id="2" name="Rectangle: Rounded Corners 1">
            <a:extLst>
              <a:ext uri="{FF2B5EF4-FFF2-40B4-BE49-F238E27FC236}">
                <a16:creationId xmlns:a16="http://schemas.microsoft.com/office/drawing/2014/main" id="{E6D14B26-F9F3-8176-229E-361DDE61360A}"/>
              </a:ext>
            </a:extLst>
          </p:cNvPr>
          <p:cNvSpPr/>
          <p:nvPr/>
        </p:nvSpPr>
        <p:spPr>
          <a:xfrm>
            <a:off x="575036" y="321039"/>
            <a:ext cx="3242820" cy="1008669"/>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Bookman Old Style" panose="02050604050505020204" pitchFamily="18" charset="0"/>
            </a:endParaRPr>
          </a:p>
          <a:p>
            <a:pPr algn="ctr"/>
            <a:endParaRPr lang="en-IN" dirty="0"/>
          </a:p>
        </p:txBody>
      </p:sp>
      <p:sp>
        <p:nvSpPr>
          <p:cNvPr id="3" name="TextBox 2">
            <a:extLst>
              <a:ext uri="{FF2B5EF4-FFF2-40B4-BE49-F238E27FC236}">
                <a16:creationId xmlns:a16="http://schemas.microsoft.com/office/drawing/2014/main" id="{7070BC35-1411-D1E4-350C-564D139B3597}"/>
              </a:ext>
            </a:extLst>
          </p:cNvPr>
          <p:cNvSpPr txBox="1"/>
          <p:nvPr/>
        </p:nvSpPr>
        <p:spPr>
          <a:xfrm>
            <a:off x="1252918" y="529489"/>
            <a:ext cx="1887055" cy="800219"/>
          </a:xfrm>
          <a:prstGeom prst="rect">
            <a:avLst/>
          </a:prstGeom>
          <a:noFill/>
        </p:spPr>
        <p:txBody>
          <a:bodyPr wrap="none" rtlCol="0">
            <a:spAutoFit/>
          </a:bodyPr>
          <a:lstStyle/>
          <a:p>
            <a:r>
              <a:rPr lang="en-IN" sz="2800" dirty="0">
                <a:latin typeface="Bookman Old Style" panose="02050604050505020204" pitchFamily="18" charset="0"/>
              </a:rPr>
              <a:t>STAGE 1:</a:t>
            </a:r>
          </a:p>
          <a:p>
            <a:endParaRPr lang="en-IN" dirty="0"/>
          </a:p>
        </p:txBody>
      </p:sp>
    </p:spTree>
    <p:extLst>
      <p:ext uri="{BB962C8B-B14F-4D97-AF65-F5344CB8AC3E}">
        <p14:creationId xmlns:p14="http://schemas.microsoft.com/office/powerpoint/2010/main" val="237024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283E327-F0D4-7B38-C9EA-AD84AECBDC46}"/>
              </a:ext>
            </a:extLst>
          </p:cNvPr>
          <p:cNvSpPr/>
          <p:nvPr/>
        </p:nvSpPr>
        <p:spPr>
          <a:xfrm>
            <a:off x="1263191" y="254759"/>
            <a:ext cx="3148553" cy="518475"/>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p:txBody>
      </p:sp>
      <p:sp>
        <p:nvSpPr>
          <p:cNvPr id="5" name="Rectangle: Rounded Corners 4">
            <a:extLst>
              <a:ext uri="{FF2B5EF4-FFF2-40B4-BE49-F238E27FC236}">
                <a16:creationId xmlns:a16="http://schemas.microsoft.com/office/drawing/2014/main" id="{3A8BE6EF-06FA-DB87-EF71-885F972613CA}"/>
              </a:ext>
            </a:extLst>
          </p:cNvPr>
          <p:cNvSpPr/>
          <p:nvPr/>
        </p:nvSpPr>
        <p:spPr>
          <a:xfrm>
            <a:off x="7693843" y="287452"/>
            <a:ext cx="3148553" cy="518475"/>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Bookman Old Style" panose="02050604050505020204" pitchFamily="18" charset="0"/>
              </a:rPr>
              <a:t>{h} GROUP</a:t>
            </a:r>
          </a:p>
        </p:txBody>
      </p:sp>
      <p:sp>
        <p:nvSpPr>
          <p:cNvPr id="6" name="TextBox 5">
            <a:extLst>
              <a:ext uri="{FF2B5EF4-FFF2-40B4-BE49-F238E27FC236}">
                <a16:creationId xmlns:a16="http://schemas.microsoft.com/office/drawing/2014/main" id="{CA486A38-268D-5D48-A788-AC59D7E1DECA}"/>
              </a:ext>
            </a:extLst>
          </p:cNvPr>
          <p:cNvSpPr txBox="1"/>
          <p:nvPr/>
        </p:nvSpPr>
        <p:spPr>
          <a:xfrm>
            <a:off x="2009687" y="300114"/>
            <a:ext cx="1497526" cy="677108"/>
          </a:xfrm>
          <a:prstGeom prst="rect">
            <a:avLst/>
          </a:prstGeom>
          <a:noFill/>
        </p:spPr>
        <p:txBody>
          <a:bodyPr wrap="none" rtlCol="0">
            <a:spAutoFit/>
          </a:bodyPr>
          <a:lstStyle/>
          <a:p>
            <a:r>
              <a:rPr lang="en-IN" sz="2000" dirty="0">
                <a:latin typeface="Bookman Old Style" panose="02050604050505020204" pitchFamily="18" charset="0"/>
              </a:rPr>
              <a:t>{s} GROUP</a:t>
            </a:r>
          </a:p>
          <a:p>
            <a:endParaRPr lang="en-IN" dirty="0"/>
          </a:p>
        </p:txBody>
      </p:sp>
      <p:pic>
        <p:nvPicPr>
          <p:cNvPr id="10" name="Picture 9">
            <a:extLst>
              <a:ext uri="{FF2B5EF4-FFF2-40B4-BE49-F238E27FC236}">
                <a16:creationId xmlns:a16="http://schemas.microsoft.com/office/drawing/2014/main" id="{1F0E64F9-8D71-5E15-1525-C8C8F49CD0D0}"/>
              </a:ext>
            </a:extLst>
          </p:cNvPr>
          <p:cNvPicPr>
            <a:picLocks noChangeAspect="1"/>
          </p:cNvPicPr>
          <p:nvPr/>
        </p:nvPicPr>
        <p:blipFill rotWithShape="1">
          <a:blip r:embed="rId2">
            <a:extLst>
              <a:ext uri="{28A0092B-C50C-407E-A947-70E740481C1C}">
                <a14:useLocalDpi xmlns:a14="http://schemas.microsoft.com/office/drawing/2010/main" val="0"/>
              </a:ext>
            </a:extLst>
          </a:blip>
          <a:srcRect t="10460" r="10789"/>
          <a:stretch/>
        </p:blipFill>
        <p:spPr>
          <a:xfrm>
            <a:off x="5646852" y="1461156"/>
            <a:ext cx="5948117" cy="4477584"/>
          </a:xfrm>
          <a:prstGeom prst="rect">
            <a:avLst/>
          </a:prstGeom>
        </p:spPr>
      </p:pic>
      <p:pic>
        <p:nvPicPr>
          <p:cNvPr id="4" name="Picture 3">
            <a:extLst>
              <a:ext uri="{FF2B5EF4-FFF2-40B4-BE49-F238E27FC236}">
                <a16:creationId xmlns:a16="http://schemas.microsoft.com/office/drawing/2014/main" id="{1432FCCC-04BC-CBD8-E87C-8E6145235F0E}"/>
              </a:ext>
            </a:extLst>
          </p:cNvPr>
          <p:cNvPicPr>
            <a:picLocks noChangeAspect="1"/>
          </p:cNvPicPr>
          <p:nvPr/>
        </p:nvPicPr>
        <p:blipFill rotWithShape="1">
          <a:blip r:embed="rId3">
            <a:extLst>
              <a:ext uri="{28A0092B-C50C-407E-A947-70E740481C1C}">
                <a14:useLocalDpi xmlns:a14="http://schemas.microsoft.com/office/drawing/2010/main" val="0"/>
              </a:ext>
            </a:extLst>
          </a:blip>
          <a:srcRect l="23732" t="16632" r="24072" b="11203"/>
          <a:stretch/>
        </p:blipFill>
        <p:spPr>
          <a:xfrm>
            <a:off x="301544" y="1715678"/>
            <a:ext cx="5345308" cy="4157074"/>
          </a:xfrm>
          <a:prstGeom prst="rect">
            <a:avLst/>
          </a:prstGeom>
        </p:spPr>
      </p:pic>
    </p:spTree>
    <p:extLst>
      <p:ext uri="{BB962C8B-B14F-4D97-AF65-F5344CB8AC3E}">
        <p14:creationId xmlns:p14="http://schemas.microsoft.com/office/powerpoint/2010/main" val="2195645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TotalTime>
  <Words>1722</Words>
  <Application>Microsoft Office PowerPoint</Application>
  <PresentationFormat>Widescreen</PresentationFormat>
  <Paragraphs>174</Paragraphs>
  <Slides>35</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vt:lpstr>
      <vt:lpstr>Bahnschrift Light</vt:lpstr>
      <vt:lpstr>Bookman Old Style</vt:lpstr>
      <vt:lpstr>Calibri</vt:lpstr>
      <vt:lpstr>Calibri Light</vt:lpstr>
      <vt:lpstr>Google Sans</vt:lpstr>
      <vt:lpstr>Inter</vt:lpstr>
      <vt:lpstr>Söhne</vt:lpstr>
      <vt:lpstr>Söhne Mono</vt:lpstr>
      <vt:lpstr>Times New Roman</vt:lpstr>
      <vt:lpstr>Wingdings</vt:lpstr>
      <vt:lpstr>Office Theme</vt:lpstr>
      <vt:lpstr>Department of Electronics &amp; Communication Engineering  University Institute of Technology RGPV, Bhopal  SESSION : 2020-2024   Topic:  IDENTIFICATION OF PSYCHOTIC DISORDER         “SCHIZOPHRENIA” USING EEG SIGNALS   Major Project  Presentation Group No. 18  </vt:lpstr>
      <vt:lpstr>OBJECTIVES :</vt:lpstr>
      <vt:lpstr>INTRODUCTION :</vt:lpstr>
      <vt:lpstr>MOTIVATION :</vt:lpstr>
      <vt:lpstr>PowerPoint Presentation</vt:lpstr>
      <vt:lpstr>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CONTRIBUTION:</vt:lpstr>
      <vt:lpstr>  REFERENCES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Jahnvi Singh</dc:creator>
  <cp:lastModifiedBy>Arun Singh</cp:lastModifiedBy>
  <cp:revision>20</cp:revision>
  <dcterms:created xsi:type="dcterms:W3CDTF">2024-03-12T13:33:07Z</dcterms:created>
  <dcterms:modified xsi:type="dcterms:W3CDTF">2024-05-21T02:04:19Z</dcterms:modified>
</cp:coreProperties>
</file>